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67" r:id="rId2"/>
    <p:sldId id="277" r:id="rId3"/>
    <p:sldId id="271" r:id="rId4"/>
    <p:sldId id="274" r:id="rId5"/>
    <p:sldId id="275" r:id="rId6"/>
    <p:sldId id="278" r:id="rId7"/>
    <p:sldId id="290" r:id="rId8"/>
    <p:sldId id="291" r:id="rId9"/>
    <p:sldId id="294" r:id="rId10"/>
    <p:sldId id="293" r:id="rId11"/>
    <p:sldId id="292" r:id="rId12"/>
    <p:sldId id="295" r:id="rId13"/>
    <p:sldId id="299" r:id="rId14"/>
    <p:sldId id="296" r:id="rId15"/>
    <p:sldId id="298" r:id="rId16"/>
    <p:sldId id="276" r:id="rId17"/>
    <p:sldId id="283" r:id="rId18"/>
    <p:sldId id="284" r:id="rId19"/>
    <p:sldId id="300" r:id="rId20"/>
    <p:sldId id="285" r:id="rId21"/>
    <p:sldId id="286" r:id="rId22"/>
    <p:sldId id="297" r:id="rId23"/>
    <p:sldId id="303" r:id="rId24"/>
    <p:sldId id="282" r:id="rId25"/>
    <p:sldId id="302" r:id="rId26"/>
  </p:sldIdLst>
  <p:sldSz cx="7620000" cy="5715000"/>
  <p:notesSz cx="6735763" cy="98663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98" userDrawn="1">
          <p15:clr>
            <a:srgbClr val="A4A3A4"/>
          </p15:clr>
        </p15:guide>
        <p15:guide id="2" pos="239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6">
          <p15:clr>
            <a:srgbClr val="A4A3A4"/>
          </p15:clr>
        </p15:guide>
        <p15:guide id="2" pos="212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8C78E6-5CFF-49F9-87CA-DECC71F80C22}" v="2" dt="2025-06-17T01:58:50.4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77" autoAdjust="0"/>
    <p:restoredTop sz="94690" autoAdjust="0"/>
  </p:normalViewPr>
  <p:slideViewPr>
    <p:cSldViewPr>
      <p:cViewPr varScale="1">
        <p:scale>
          <a:sx n="96" d="100"/>
          <a:sy n="96" d="100"/>
        </p:scale>
        <p:origin x="1008" y="72"/>
      </p:cViewPr>
      <p:guideLst>
        <p:guide orient="horz" pos="1798"/>
        <p:guide pos="2399"/>
      </p:guideLst>
    </p:cSldViewPr>
  </p:slideViewPr>
  <p:outlineViewPr>
    <p:cViewPr>
      <p:scale>
        <a:sx n="33" d="100"/>
        <a:sy n="33" d="100"/>
      </p:scale>
      <p:origin x="0" y="-54126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-16686"/>
    </p:cViewPr>
  </p:sorterViewPr>
  <p:notesViewPr>
    <p:cSldViewPr>
      <p:cViewPr varScale="1">
        <p:scale>
          <a:sx n="60" d="100"/>
          <a:sy n="60" d="100"/>
        </p:scale>
        <p:origin x="3288" y="43"/>
      </p:cViewPr>
      <p:guideLst>
        <p:guide orient="horz" pos="3106"/>
        <p:guide pos="212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민석" userId="dbfbd6d2-9e17-4d4f-a52e-c20a17ca239b" providerId="ADAL" clId="{DBFF22C5-99A8-40B1-9BD1-0D527046BDCA}"/>
    <pc:docChg chg="undo custSel modSld">
      <pc:chgData name="최민석" userId="dbfbd6d2-9e17-4d4f-a52e-c20a17ca239b" providerId="ADAL" clId="{DBFF22C5-99A8-40B1-9BD1-0D527046BDCA}" dt="2025-04-13T14:28:35.994" v="158" actId="403"/>
      <pc:docMkLst>
        <pc:docMk/>
      </pc:docMkLst>
      <pc:sldChg chg="modSp mod">
        <pc:chgData name="최민석" userId="dbfbd6d2-9e17-4d4f-a52e-c20a17ca239b" providerId="ADAL" clId="{DBFF22C5-99A8-40B1-9BD1-0D527046BDCA}" dt="2025-04-13T14:27:58.743" v="92" actId="20577"/>
        <pc:sldMkLst>
          <pc:docMk/>
          <pc:sldMk cId="0" sldId="268"/>
        </pc:sldMkLst>
      </pc:sldChg>
      <pc:sldChg chg="modSp mod">
        <pc:chgData name="최민석" userId="dbfbd6d2-9e17-4d4f-a52e-c20a17ca239b" providerId="ADAL" clId="{DBFF22C5-99A8-40B1-9BD1-0D527046BDCA}" dt="2025-04-13T14:28:13.748" v="98" actId="403"/>
        <pc:sldMkLst>
          <pc:docMk/>
          <pc:sldMk cId="2317098843" sldId="269"/>
        </pc:sldMkLst>
      </pc:sldChg>
      <pc:sldChg chg="modSp mod">
        <pc:chgData name="최민석" userId="dbfbd6d2-9e17-4d4f-a52e-c20a17ca239b" providerId="ADAL" clId="{DBFF22C5-99A8-40B1-9BD1-0D527046BDCA}" dt="2025-04-13T14:28:08.883" v="95" actId="403"/>
        <pc:sldMkLst>
          <pc:docMk/>
          <pc:sldMk cId="2792940113" sldId="270"/>
        </pc:sldMkLst>
      </pc:sldChg>
      <pc:sldChg chg="modSp mod">
        <pc:chgData name="최민석" userId="dbfbd6d2-9e17-4d4f-a52e-c20a17ca239b" providerId="ADAL" clId="{DBFF22C5-99A8-40B1-9BD1-0D527046BDCA}" dt="2025-04-13T14:28:35.994" v="158" actId="403"/>
        <pc:sldMkLst>
          <pc:docMk/>
          <pc:sldMk cId="3956032973" sldId="271"/>
        </pc:sldMkLst>
        <pc:spChg chg="mod">
          <ac:chgData name="최민석" userId="dbfbd6d2-9e17-4d4f-a52e-c20a17ca239b" providerId="ADAL" clId="{DBFF22C5-99A8-40B1-9BD1-0D527046BDCA}" dt="2025-04-13T14:28:35.994" v="158" actId="403"/>
          <ac:spMkLst>
            <pc:docMk/>
            <pc:sldMk cId="3956032973" sldId="271"/>
            <ac:spMk id="4" creationId="{F24EDD0C-21EF-A683-EB3D-7D910B552446}"/>
          </ac:spMkLst>
        </pc:spChg>
      </pc:sldChg>
    </pc:docChg>
  </pc:docChgLst>
  <pc:docChgLst>
    <pc:chgData name="최민석" userId="dbfbd6d2-9e17-4d4f-a52e-c20a17ca239b" providerId="ADAL" clId="{9C8813E8-BD55-4550-BEAE-894103D23521}"/>
    <pc:docChg chg="modSld">
      <pc:chgData name="최민석" userId="dbfbd6d2-9e17-4d4f-a52e-c20a17ca239b" providerId="ADAL" clId="{9C8813E8-BD55-4550-BEAE-894103D23521}" dt="2025-04-28T01:44:25.949" v="39" actId="20577"/>
      <pc:docMkLst>
        <pc:docMk/>
      </pc:docMkLst>
      <pc:sldChg chg="modSp mod">
        <pc:chgData name="최민석" userId="dbfbd6d2-9e17-4d4f-a52e-c20a17ca239b" providerId="ADAL" clId="{9C8813E8-BD55-4550-BEAE-894103D23521}" dt="2025-04-28T01:44:25.949" v="39" actId="20577"/>
        <pc:sldMkLst>
          <pc:docMk/>
          <pc:sldMk cId="0" sldId="268"/>
        </pc:sldMkLst>
      </pc:sldChg>
    </pc:docChg>
  </pc:docChgLst>
  <pc:docChgLst>
    <pc:chgData name="최민석" userId="dbfbd6d2-9e17-4d4f-a52e-c20a17ca239b" providerId="ADAL" clId="{FA8C78E6-5CFF-49F9-87CA-DECC71F80C22}"/>
    <pc:docChg chg="delSld modSld">
      <pc:chgData name="최민석" userId="dbfbd6d2-9e17-4d4f-a52e-c20a17ca239b" providerId="ADAL" clId="{FA8C78E6-5CFF-49F9-87CA-DECC71F80C22}" dt="2025-06-17T01:58:50.446" v="17"/>
      <pc:docMkLst>
        <pc:docMk/>
      </pc:docMkLst>
      <pc:sldChg chg="del">
        <pc:chgData name="최민석" userId="dbfbd6d2-9e17-4d4f-a52e-c20a17ca239b" providerId="ADAL" clId="{FA8C78E6-5CFF-49F9-87CA-DECC71F80C22}" dt="2025-06-17T01:58:44.835" v="0" actId="47"/>
        <pc:sldMkLst>
          <pc:docMk/>
          <pc:sldMk cId="0" sldId="268"/>
        </pc:sldMkLst>
      </pc:sldChg>
      <pc:sldChg chg="del">
        <pc:chgData name="최민석" userId="dbfbd6d2-9e17-4d4f-a52e-c20a17ca239b" providerId="ADAL" clId="{FA8C78E6-5CFF-49F9-87CA-DECC71F80C22}" dt="2025-06-17T01:58:46.054" v="2" actId="47"/>
        <pc:sldMkLst>
          <pc:docMk/>
          <pc:sldMk cId="2317098843" sldId="269"/>
        </pc:sldMkLst>
      </pc:sldChg>
      <pc:sldChg chg="del">
        <pc:chgData name="최민석" userId="dbfbd6d2-9e17-4d4f-a52e-c20a17ca239b" providerId="ADAL" clId="{FA8C78E6-5CFF-49F9-87CA-DECC71F80C22}" dt="2025-06-17T01:58:45.450" v="1" actId="47"/>
        <pc:sldMkLst>
          <pc:docMk/>
          <pc:sldMk cId="2792940113" sldId="270"/>
        </pc:sldMkLst>
      </pc:sldChg>
      <pc:sldChg chg="modSp mod">
        <pc:chgData name="최민석" userId="dbfbd6d2-9e17-4d4f-a52e-c20a17ca239b" providerId="ADAL" clId="{FA8C78E6-5CFF-49F9-87CA-DECC71F80C22}" dt="2025-06-17T01:58:50.446" v="17"/>
        <pc:sldMkLst>
          <pc:docMk/>
          <pc:sldMk cId="3956032973" sldId="271"/>
        </pc:sldMkLst>
        <pc:spChg chg="mod">
          <ac:chgData name="최민석" userId="dbfbd6d2-9e17-4d4f-a52e-c20a17ca239b" providerId="ADAL" clId="{FA8C78E6-5CFF-49F9-87CA-DECC71F80C22}" dt="2025-06-17T01:58:50.446" v="17"/>
          <ac:spMkLst>
            <pc:docMk/>
            <pc:sldMk cId="3956032973" sldId="271"/>
            <ac:spMk id="2" creationId="{25E3B01F-8CCF-C8BA-E039-6DC5A6F8D5F3}"/>
          </ac:spMkLst>
        </pc:spChg>
      </pc:sldChg>
    </pc:docChg>
  </pc:docChgLst>
  <pc:docChgLst>
    <pc:chgData name="최민석" userId="dbfbd6d2-9e17-4d4f-a52e-c20a17ca239b" providerId="ADAL" clId="{49E6DE02-A338-4262-8CBC-F3D2F2A9CBA5}"/>
    <pc:docChg chg="modSld">
      <pc:chgData name="최민석" userId="dbfbd6d2-9e17-4d4f-a52e-c20a17ca239b" providerId="ADAL" clId="{49E6DE02-A338-4262-8CBC-F3D2F2A9CBA5}" dt="2025-05-25T15:32:09.256" v="10" actId="6549"/>
      <pc:docMkLst>
        <pc:docMk/>
      </pc:docMkLst>
      <pc:sldChg chg="modSp mod">
        <pc:chgData name="최민석" userId="dbfbd6d2-9e17-4d4f-a52e-c20a17ca239b" providerId="ADAL" clId="{49E6DE02-A338-4262-8CBC-F3D2F2A9CBA5}" dt="2025-05-25T15:32:09.256" v="10" actId="6549"/>
        <pc:sldMkLst>
          <pc:docMk/>
          <pc:sldMk cId="3956032973" sldId="271"/>
        </pc:sldMkLst>
        <pc:spChg chg="mod">
          <ac:chgData name="최민석" userId="dbfbd6d2-9e17-4d4f-a52e-c20a17ca239b" providerId="ADAL" clId="{49E6DE02-A338-4262-8CBC-F3D2F2A9CBA5}" dt="2025-05-25T15:32:09.256" v="10" actId="6549"/>
          <ac:spMkLst>
            <pc:docMk/>
            <pc:sldMk cId="3956032973" sldId="271"/>
            <ac:spMk id="2" creationId="{25E3B01F-8CCF-C8BA-E039-6DC5A6F8D5F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19413" cy="495300"/>
          </a:xfrm>
          <a:prstGeom prst="rect">
            <a:avLst/>
          </a:prstGeom>
        </p:spPr>
        <p:txBody>
          <a:bodyPr vert="horz" lIns="91412" tIns="45706" rIns="91412" bIns="45706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12" tIns="45706" rIns="91412" bIns="45706"/>
          <a:lstStyle>
            <a:lvl1pPr algn="r">
              <a:defRPr sz="1200"/>
            </a:lvl1pPr>
          </a:lstStyle>
          <a:p>
            <a:pPr lvl="0">
              <a:defRPr/>
            </a:pPr>
            <a:fld id="{63392E0B-5CE5-4FC8-9D1C-1E8A2F57AC48}" type="datetime1">
              <a:rPr lang="ko-KR" altLang="en-US"/>
              <a:pPr lvl="0">
                <a:defRPr/>
              </a:pPr>
              <a:t>2026-02-08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9371013"/>
            <a:ext cx="2919413" cy="495300"/>
          </a:xfrm>
          <a:prstGeom prst="rect">
            <a:avLst/>
          </a:prstGeom>
        </p:spPr>
        <p:txBody>
          <a:bodyPr vert="horz" lIns="91412" tIns="45706" rIns="91412" bIns="45706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12" tIns="45706" rIns="91412" bIns="45706" anchor="b"/>
          <a:lstStyle>
            <a:lvl1pPr algn="r">
              <a:defRPr sz="1200"/>
            </a:lvl1pPr>
          </a:lstStyle>
          <a:p>
            <a:pPr lvl="0">
              <a:defRPr/>
            </a:pPr>
            <a:fld id="{71931A07-DA13-40A1-B8AE-32C9F61CD9C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2918830" cy="493316"/>
          </a:xfrm>
          <a:prstGeom prst="rect">
            <a:avLst/>
          </a:prstGeom>
        </p:spPr>
        <p:txBody>
          <a:bodyPr vert="horz" lIns="90735" tIns="45368" rIns="90735" bIns="45368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7" y="0"/>
            <a:ext cx="2918830" cy="493316"/>
          </a:xfrm>
          <a:prstGeom prst="rect">
            <a:avLst/>
          </a:prstGeom>
        </p:spPr>
        <p:txBody>
          <a:bodyPr vert="horz" lIns="90735" tIns="45368" rIns="90735" bIns="45368"/>
          <a:lstStyle>
            <a:lvl1pPr algn="r">
              <a:defRPr sz="1200"/>
            </a:lvl1pPr>
          </a:lstStyle>
          <a:p>
            <a:pPr lvl="0">
              <a:defRPr/>
            </a:pPr>
            <a:fld id="{01A1901C-D79B-4BFB-BBC4-D9BF7A97245F}" type="datetime1">
              <a:rPr lang="ko-KR" altLang="en-US"/>
              <a:pPr lvl="0">
                <a:defRPr/>
              </a:pPr>
              <a:t>2026-02-08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00113" y="739775"/>
            <a:ext cx="4935537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35" tIns="45368" rIns="90735" bIns="45368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86501"/>
            <a:ext cx="5388610" cy="4439841"/>
          </a:xfrm>
          <a:prstGeom prst="rect">
            <a:avLst/>
          </a:prstGeom>
        </p:spPr>
        <p:txBody>
          <a:bodyPr vert="horz" lIns="90735" tIns="45368" rIns="90735" bIns="45368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3" y="9371285"/>
            <a:ext cx="2918830" cy="493316"/>
          </a:xfrm>
          <a:prstGeom prst="rect">
            <a:avLst/>
          </a:prstGeom>
        </p:spPr>
        <p:txBody>
          <a:bodyPr vert="horz" lIns="90735" tIns="45368" rIns="90735" bIns="45368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7" y="9371285"/>
            <a:ext cx="2918830" cy="493316"/>
          </a:xfrm>
          <a:prstGeom prst="rect">
            <a:avLst/>
          </a:prstGeom>
        </p:spPr>
        <p:txBody>
          <a:bodyPr vert="horz" lIns="90735" tIns="45368" rIns="90735" bIns="45368" anchor="b"/>
          <a:lstStyle>
            <a:lvl1pPr algn="r">
              <a:defRPr sz="1200"/>
            </a:lvl1pPr>
          </a:lstStyle>
          <a:p>
            <a:pPr lvl="0">
              <a:defRPr/>
            </a:pPr>
            <a:fld id="{E954EBD2-1E14-4475-A414-0C685E7DABCA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954EBD2-1E14-4475-A414-0C685E7DABCA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894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 hasCustomPrompt="1"/>
          </p:nvPr>
        </p:nvSpPr>
        <p:spPr>
          <a:xfrm>
            <a:off x="323850" y="1758952"/>
            <a:ext cx="5848350" cy="1098548"/>
          </a:xfrm>
        </p:spPr>
        <p:txBody>
          <a:bodyPr rIns="0" anchor="b" anchorCtr="0">
            <a:normAutofit/>
          </a:bodyPr>
          <a:lstStyle>
            <a:lvl1pPr algn="r">
              <a:lnSpc>
                <a:spcPct val="90000"/>
              </a:lnSpc>
              <a:defRPr sz="2700" b="1" spc="-53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</a:lstStyle>
          <a:p>
            <a:r>
              <a:rPr kumimoji="0" lang="ko-KR" altLang="en-US"/>
              <a:t>제목</a:t>
            </a:r>
            <a:endParaRPr kumimoji="0" 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AD6F9D-43CC-4643-B000-5ACA8EC6F6F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44951" y="3086100"/>
            <a:ext cx="2127250" cy="304800"/>
          </a:xfrm>
        </p:spPr>
        <p:txBody>
          <a:bodyPr lIns="0" rIns="0" bIns="18000" anchor="b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350" b="0" strike="noStrike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205715" indent="0">
              <a:buFont typeface="Arial" panose="020B0604020202020204" pitchFamily="34" charset="0"/>
              <a:buNone/>
              <a:defRPr/>
            </a:lvl2pPr>
            <a:lvl3pPr marL="445718" indent="0">
              <a:buFont typeface="Arial" panose="020B0604020202020204" pitchFamily="34" charset="0"/>
              <a:buNone/>
              <a:defRPr/>
            </a:lvl3pPr>
            <a:lvl4pPr marL="651432" indent="0">
              <a:buFont typeface="Arial" panose="020B0604020202020204" pitchFamily="34" charset="0"/>
              <a:buNone/>
              <a:defRPr/>
            </a:lvl4pPr>
            <a:lvl5pPr marL="857148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ko-KR" altLang="en-US"/>
              <a:t>부제목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862EB7E-4B05-466A-9F4D-06BCE94E6F93}"/>
              </a:ext>
            </a:extLst>
          </p:cNvPr>
          <p:cNvCxnSpPr>
            <a:cxnSpLocks/>
          </p:cNvCxnSpPr>
          <p:nvPr userDrawn="1"/>
        </p:nvCxnSpPr>
        <p:spPr>
          <a:xfrm>
            <a:off x="0" y="4229100"/>
            <a:ext cx="6172200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24">
            <a:extLst>
              <a:ext uri="{FF2B5EF4-FFF2-40B4-BE49-F238E27FC236}">
                <a16:creationId xmlns:a16="http://schemas.microsoft.com/office/drawing/2014/main" id="{3A0EE107-7861-4537-B709-C6AED2125C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1050" y="4871397"/>
            <a:ext cx="6400800" cy="272889"/>
          </a:xfrm>
        </p:spPr>
        <p:txBody>
          <a:bodyPr lIns="3600" tIns="46800" rIns="3600" bIns="0" anchor="ctr">
            <a:normAutofit/>
          </a:bodyPr>
          <a:lstStyle>
            <a:lvl1pPr marL="0" indent="0" algn="r">
              <a:lnSpc>
                <a:spcPct val="90000"/>
              </a:lnSpc>
              <a:buFontTx/>
              <a:buNone/>
              <a:defRPr sz="1350" b="1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205715" indent="0">
              <a:buFontTx/>
              <a:buNone/>
              <a:defRPr/>
            </a:lvl2pPr>
            <a:lvl3pPr marL="445718" indent="0">
              <a:buFontTx/>
              <a:buNone/>
              <a:defRPr/>
            </a:lvl3pPr>
            <a:lvl4pPr marL="651432" indent="0">
              <a:buFontTx/>
              <a:buNone/>
              <a:defRPr/>
            </a:lvl4pPr>
            <a:lvl5pPr marL="857148" indent="0">
              <a:buFontTx/>
              <a:buNone/>
              <a:defRPr/>
            </a:lvl5pPr>
          </a:lstStyle>
          <a:p>
            <a:pPr lvl="0"/>
            <a:r>
              <a:rPr lang="ko-KR" altLang="en-US" dirty="0"/>
              <a:t>이름</a:t>
            </a:r>
          </a:p>
        </p:txBody>
      </p:sp>
      <p:sp>
        <p:nvSpPr>
          <p:cNvPr id="40" name="텍스트 개체 틀 24">
            <a:extLst>
              <a:ext uri="{FF2B5EF4-FFF2-40B4-BE49-F238E27FC236}">
                <a16:creationId xmlns:a16="http://schemas.microsoft.com/office/drawing/2014/main" id="{C9362AB1-1B26-442D-BE65-1530BF23F45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1050" y="5163727"/>
            <a:ext cx="6400800" cy="244746"/>
          </a:xfrm>
        </p:spPr>
        <p:txBody>
          <a:bodyPr lIns="3600" tIns="46800" rIns="3600" bIns="0" anchor="ctr">
            <a:normAutofit/>
          </a:bodyPr>
          <a:lstStyle>
            <a:lvl1pPr marL="0" indent="0" algn="r">
              <a:lnSpc>
                <a:spcPct val="90000"/>
              </a:lnSpc>
              <a:buFontTx/>
              <a:buNone/>
              <a:defRPr sz="135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205715" indent="0">
              <a:buFontTx/>
              <a:buNone/>
              <a:defRPr/>
            </a:lvl2pPr>
            <a:lvl3pPr marL="445718" indent="0">
              <a:buFontTx/>
              <a:buNone/>
              <a:defRPr/>
            </a:lvl3pPr>
            <a:lvl4pPr marL="651432" indent="0">
              <a:buFontTx/>
              <a:buNone/>
              <a:defRPr/>
            </a:lvl4pPr>
            <a:lvl5pPr marL="857148" indent="0">
              <a:buFontTx/>
              <a:buNone/>
              <a:defRPr/>
            </a:lvl5pPr>
          </a:lstStyle>
          <a:p>
            <a:r>
              <a:rPr lang="ko-KR" altLang="en-US"/>
              <a:t>분반</a:t>
            </a:r>
            <a:endParaRPr lang="ko-KR" altLang="en-US" dirty="0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29D038D-7CDE-4461-A678-4F5BAEB7A2DC}"/>
              </a:ext>
            </a:extLst>
          </p:cNvPr>
          <p:cNvCxnSpPr>
            <a:cxnSpLocks/>
          </p:cNvCxnSpPr>
          <p:nvPr userDrawn="1"/>
        </p:nvCxnSpPr>
        <p:spPr>
          <a:xfrm>
            <a:off x="7289500" y="4922442"/>
            <a:ext cx="0" cy="792558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24">
            <a:extLst>
              <a:ext uri="{FF2B5EF4-FFF2-40B4-BE49-F238E27FC236}">
                <a16:creationId xmlns:a16="http://schemas.microsoft.com/office/drawing/2014/main" id="{D6B97CE4-7400-451E-839D-3543858AB5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1050" y="5424044"/>
            <a:ext cx="6400800" cy="244746"/>
          </a:xfrm>
        </p:spPr>
        <p:txBody>
          <a:bodyPr lIns="3600" tIns="46800" rIns="3600" bIns="0" anchor="ctr">
            <a:normAutofit/>
          </a:bodyPr>
          <a:lstStyle>
            <a:lvl1pPr marL="0" indent="0" algn="r">
              <a:lnSpc>
                <a:spcPct val="90000"/>
              </a:lnSpc>
              <a:buFontTx/>
              <a:buNone/>
              <a:defRPr sz="135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205715" indent="0">
              <a:buFontTx/>
              <a:buNone/>
              <a:defRPr/>
            </a:lvl2pPr>
            <a:lvl3pPr marL="445718" indent="0">
              <a:buFontTx/>
              <a:buNone/>
              <a:defRPr/>
            </a:lvl3pPr>
            <a:lvl4pPr marL="651432" indent="0">
              <a:buFontTx/>
              <a:buNone/>
              <a:defRPr/>
            </a:lvl4pPr>
            <a:lvl5pPr marL="857148" indent="0">
              <a:buFontTx/>
              <a:buNone/>
              <a:defRPr/>
            </a:lvl5pPr>
          </a:lstStyle>
          <a:p>
            <a:r>
              <a:rPr lang="ko-KR" altLang="en-US"/>
              <a:t>소속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4950" y="86856"/>
            <a:ext cx="7250101" cy="694194"/>
          </a:xfrm>
        </p:spPr>
        <p:txBody>
          <a:bodyPr lIns="0" rIns="108000">
            <a:normAutofit/>
          </a:bodyPr>
          <a:lstStyle>
            <a:lvl1pPr algn="l">
              <a:lnSpc>
                <a:spcPct val="70000"/>
              </a:lnSpc>
              <a:defRPr sz="2100" b="1" spc="-53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5486401" y="5497555"/>
            <a:ext cx="1845482" cy="217447"/>
          </a:xfrm>
        </p:spPr>
        <p:txBody>
          <a:bodyPr tIns="18000" rIns="0" anchor="t" anchorCtr="0"/>
          <a:lstStyle>
            <a:lvl1pPr algn="r">
              <a:defRPr sz="75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</a:lstStyle>
          <a:p>
            <a:fld id="{FE07106B-9139-4E7D-9251-E6A3203F00D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내용 개체 틀 7"/>
          <p:cNvSpPr>
            <a:spLocks noGrp="1"/>
          </p:cNvSpPr>
          <p:nvPr>
            <p:ph sz="quarter" idx="1" hasCustomPrompt="1"/>
          </p:nvPr>
        </p:nvSpPr>
        <p:spPr>
          <a:xfrm>
            <a:off x="184950" y="949762"/>
            <a:ext cx="7250101" cy="4346138"/>
          </a:xfrm>
        </p:spPr>
        <p:txBody>
          <a:bodyPr lIns="0" tIns="0" rIns="0" bIns="0">
            <a:normAutofit/>
          </a:bodyPr>
          <a:lstStyle>
            <a:lvl1pPr marL="200025" indent="-200025"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sz="1350" b="1" spc="-53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338138" indent="-205979"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sz="12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471488" indent="-202406">
              <a:buClr>
                <a:schemeClr val="accent5"/>
              </a:buClr>
              <a:buSzPct val="65000"/>
              <a:defRPr sz="12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604838" indent="-201216"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sz="12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738188" indent="-201216">
              <a:buClr>
                <a:schemeClr val="accent2"/>
              </a:buClr>
              <a:buFont typeface="Wingdings" panose="05000000000000000000" pitchFamily="2" charset="2"/>
              <a:buChar char="Ø"/>
              <a:defRPr sz="12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89A8F9CA-EAB9-40D4-B49B-24FB4D96070C}"/>
              </a:ext>
            </a:extLst>
          </p:cNvPr>
          <p:cNvCxnSpPr>
            <a:cxnSpLocks/>
          </p:cNvCxnSpPr>
          <p:nvPr userDrawn="1"/>
        </p:nvCxnSpPr>
        <p:spPr>
          <a:xfrm>
            <a:off x="0" y="806450"/>
            <a:ext cx="7440191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사용자 지정 레이아웃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537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381000" y="127000"/>
            <a:ext cx="6858000" cy="8255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381000" y="1016000"/>
            <a:ext cx="6858000" cy="409194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5334001" y="5296959"/>
            <a:ext cx="1907540" cy="3048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fld id="{C530DBA3-E3E4-40D1-90CC-DD4F14F82D2B}" type="datetime5">
              <a:rPr lang="ko-KR" altLang="en-US" smtClean="0"/>
              <a:t>2026/2/8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2415541" y="5296959"/>
            <a:ext cx="2921000" cy="3048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r>
              <a:rPr lang="en-US" altLang="ko-KR"/>
              <a:t>System Software Lab.</a:t>
            </a:r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510540" y="5296959"/>
            <a:ext cx="1651000" cy="3048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050">
                <a:solidFill>
                  <a:schemeClr val="tx2"/>
                </a:solidFill>
              </a:defRPr>
            </a:lvl1pPr>
          </a:lstStyle>
          <a:p>
            <a:fld id="{FE07106B-9139-4E7D-9251-E6A3203F00D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8" name="직선 연결선 27"/>
          <p:cNvSpPr>
            <a:spLocks noChangeShapeType="1"/>
          </p:cNvSpPr>
          <p:nvPr/>
        </p:nvSpPr>
        <p:spPr bwMode="auto">
          <a:xfrm>
            <a:off x="381000" y="5294312"/>
            <a:ext cx="68580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endParaRPr kumimoji="0" lang="en-US" sz="1350"/>
          </a:p>
        </p:txBody>
      </p:sp>
      <p:sp>
        <p:nvSpPr>
          <p:cNvPr id="29" name="직선 연결선 28"/>
          <p:cNvSpPr>
            <a:spLocks noChangeShapeType="1"/>
          </p:cNvSpPr>
          <p:nvPr/>
        </p:nvSpPr>
        <p:spPr bwMode="auto">
          <a:xfrm>
            <a:off x="381000" y="952500"/>
            <a:ext cx="68580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anchor="t" compatLnSpc="1"/>
          <a:lstStyle/>
          <a:p>
            <a:endParaRPr kumimoji="0" lang="en-US" sz="1350"/>
          </a:p>
        </p:txBody>
      </p:sp>
      <p:sp>
        <p:nvSpPr>
          <p:cNvPr id="10" name="이등변 삼각형 9"/>
          <p:cNvSpPr>
            <a:spLocks noChangeAspect="1"/>
          </p:cNvSpPr>
          <p:nvPr/>
        </p:nvSpPr>
        <p:spPr>
          <a:xfrm rot="5400000">
            <a:off x="349260" y="5389563"/>
            <a:ext cx="159041" cy="100262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05716" indent="-205716" algn="l" rtl="0" eaLnBrk="1" latinLnBrk="1" hangingPunct="1">
        <a:spcBef>
          <a:spcPts val="450"/>
        </a:spcBef>
        <a:buClr>
          <a:schemeClr val="accent1"/>
        </a:buClr>
        <a:buSzPct val="76000"/>
        <a:buFont typeface="Wingdings 3"/>
        <a:buChar char=""/>
        <a:defRPr kumimoji="0"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411431" indent="-205716" algn="l" rtl="0" eaLnBrk="1" latinLnBrk="1" hangingPunct="1">
        <a:spcBef>
          <a:spcPts val="375"/>
        </a:spcBef>
        <a:buClr>
          <a:schemeClr val="accent2"/>
        </a:buClr>
        <a:buSzPct val="76000"/>
        <a:buFont typeface="Wingdings 3"/>
        <a:buChar char=""/>
        <a:defRPr kumimoji="0" sz="1725" kern="1200">
          <a:solidFill>
            <a:schemeClr val="tx2"/>
          </a:solidFill>
          <a:latin typeface="+mn-lt"/>
          <a:ea typeface="+mn-ea"/>
          <a:cs typeface="+mn-cs"/>
        </a:defRPr>
      </a:lvl2pPr>
      <a:lvl3pPr marL="617147" indent="-171429" algn="l" rtl="0" eaLnBrk="1" latinLnBrk="1" hangingPunct="1">
        <a:spcBef>
          <a:spcPts val="375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822861" indent="-171429" algn="l" rtl="0" eaLnBrk="1" latinLnBrk="1" hangingPunct="1">
        <a:spcBef>
          <a:spcPts val="3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028577" indent="-171429" algn="l" rtl="0" eaLnBrk="1" latinLnBrk="1" hangingPunct="1">
        <a:spcBef>
          <a:spcPts val="225"/>
        </a:spcBef>
        <a:buClr>
          <a:schemeClr val="accent2"/>
        </a:buClr>
        <a:buSzPct val="70000"/>
        <a:buFont typeface="Wingdings"/>
        <a:buChar char=""/>
        <a:defRPr kumimoji="0"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234292" indent="-137144" algn="l" rtl="0" eaLnBrk="1" latinLnBrk="1" hangingPunct="1">
        <a:spcBef>
          <a:spcPts val="225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371435" indent="-137144" algn="l" rtl="0" eaLnBrk="1" latinLnBrk="1" hangingPunct="1">
        <a:spcBef>
          <a:spcPts val="225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05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1508579" indent="-137144" algn="l" rtl="0" eaLnBrk="1" latinLnBrk="1" hangingPunct="1">
        <a:spcBef>
          <a:spcPts val="225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05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1645723" indent="-137144" algn="l" rtl="0" eaLnBrk="1" latinLnBrk="1" hangingPunct="1">
        <a:spcBef>
          <a:spcPts val="225"/>
        </a:spcBef>
        <a:buClr>
          <a:srgbClr val="9FB8CD"/>
        </a:buClr>
        <a:buSzPct val="75000"/>
        <a:buFont typeface="Wingdings 3"/>
        <a:buChar char=""/>
        <a:defRPr kumimoji="0" lang="en-US" sz="9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86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9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5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95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54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12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71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opKqtnrGvCA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EgyRwv3C1IU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6.wdp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1OP95QDDXJI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23849" y="1200150"/>
            <a:ext cx="5848350" cy="1657350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en-US" altLang="ko-KR" sz="3600"/>
              <a:t>PLC </a:t>
            </a:r>
            <a:r>
              <a:rPr lang="ko-KR" altLang="en-US" sz="3600"/>
              <a:t>프로그래밍 </a:t>
            </a:r>
            <a:br>
              <a:rPr lang="en-US" altLang="ko-KR" sz="3600"/>
            </a:br>
            <a:r>
              <a:rPr lang="ko-KR" altLang="en-US" sz="3600"/>
              <a:t>미니 프로젝트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 err="1"/>
              <a:t>Minseok</a:t>
            </a:r>
            <a:r>
              <a:rPr lang="en-US" altLang="ko-KR"/>
              <a:t> Choi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/>
              <a:t>AI</a:t>
            </a:r>
            <a:r>
              <a:rPr lang="ko-KR" altLang="en-US"/>
              <a:t>융합 로봇</a:t>
            </a:r>
            <a:r>
              <a:rPr lang="en-US" altLang="ko-KR"/>
              <a:t> SW</a:t>
            </a:r>
            <a:r>
              <a:rPr lang="ko-KR" altLang="en-US"/>
              <a:t>개발자 </a:t>
            </a:r>
            <a:r>
              <a:rPr lang="en-US" altLang="ko-KR"/>
              <a:t>2</a:t>
            </a:r>
            <a:r>
              <a:rPr lang="ko-KR" altLang="en-US"/>
              <a:t>기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ko-KR" altLang="en-US"/>
              <a:t>대한상공회의소 서울기술교육센터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AE92AD-4C37-4D62-83E2-1CA9BFD28810}"/>
              </a:ext>
            </a:extLst>
          </p:cNvPr>
          <p:cNvSpPr txBox="1"/>
          <p:nvPr/>
        </p:nvSpPr>
        <p:spPr>
          <a:xfrm>
            <a:off x="323848" y="1470129"/>
            <a:ext cx="58483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/>
              <a:t>MELSEC-Q PLC &amp; MPS TRAINER</a:t>
            </a:r>
            <a:endParaRPr lang="ko-KR" altLang="en-US" sz="135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02B668-2F38-4DB9-933F-85F8AB8D1BF5}"/>
              </a:ext>
            </a:extLst>
          </p:cNvPr>
          <p:cNvSpPr txBox="1"/>
          <p:nvPr/>
        </p:nvSpPr>
        <p:spPr>
          <a:xfrm>
            <a:off x="323848" y="2857500"/>
            <a:ext cx="58483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/>
              <a:t>PLC</a:t>
            </a:r>
            <a:r>
              <a:rPr lang="ko-KR" altLang="en-US" sz="1500" b="1"/>
              <a:t>와 </a:t>
            </a:r>
            <a:r>
              <a:rPr lang="en-US" altLang="ko-KR" sz="1500" b="1"/>
              <a:t>MPS</a:t>
            </a:r>
            <a:r>
              <a:rPr lang="ko-KR" altLang="en-US" sz="1500" b="1"/>
              <a:t> 훈련</a:t>
            </a:r>
            <a:r>
              <a:rPr lang="en-US" altLang="ko-KR" sz="1500" b="1"/>
              <a:t> </a:t>
            </a:r>
            <a:r>
              <a:rPr lang="ko-KR" altLang="en-US" sz="1500" b="1"/>
              <a:t>장비를 사용한 </a:t>
            </a:r>
            <a:endParaRPr lang="en-US" altLang="ko-KR" sz="1500" b="1"/>
          </a:p>
          <a:p>
            <a:r>
              <a:rPr lang="ko-KR" altLang="en-US" sz="1500" b="1"/>
              <a:t>지능형 소재 가공</a:t>
            </a:r>
            <a:r>
              <a:rPr lang="en-US" altLang="ko-KR" sz="1500" b="1"/>
              <a:t>, </a:t>
            </a:r>
            <a:r>
              <a:rPr lang="ko-KR" altLang="en-US" sz="1500" b="1"/>
              <a:t>분류</a:t>
            </a:r>
            <a:r>
              <a:rPr lang="en-US" altLang="ko-KR" sz="1500" b="1"/>
              <a:t>, </a:t>
            </a:r>
            <a:r>
              <a:rPr lang="ko-KR" altLang="en-US" sz="1500" b="1"/>
              <a:t>적재</a:t>
            </a:r>
            <a:r>
              <a:rPr lang="en-US" altLang="ko-KR" sz="1500" b="1"/>
              <a:t>, </a:t>
            </a:r>
            <a:r>
              <a:rPr lang="ko-KR" altLang="en-US" sz="1500" b="1"/>
              <a:t>하역 시스템 구축</a:t>
            </a:r>
            <a:endParaRPr lang="en-US" altLang="ko-KR" sz="1500" b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5C61A1C-A953-4E8C-A062-6D4607BB3301}"/>
              </a:ext>
            </a:extLst>
          </p:cNvPr>
          <p:cNvSpPr/>
          <p:nvPr/>
        </p:nvSpPr>
        <p:spPr>
          <a:xfrm>
            <a:off x="495301" y="2000250"/>
            <a:ext cx="6836582" cy="27075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소재 선입선출 적재 </a:t>
            </a:r>
            <a:r>
              <a:rPr lang="en-US" altLang="ko-KR" sz="1500"/>
              <a:t>(FIFO)</a:t>
            </a:r>
            <a:endParaRPr lang="en-US" altLang="ko-KR"/>
          </a:p>
          <a:p>
            <a:pPr lvl="1">
              <a:defRPr/>
            </a:pPr>
            <a:r>
              <a:rPr lang="en-US" altLang="ko-KR" sz="1350"/>
              <a:t>FIFO</a:t>
            </a:r>
            <a:r>
              <a:rPr lang="ko-KR" altLang="en-US" sz="1350"/>
              <a:t> </a:t>
            </a:r>
            <a:r>
              <a:rPr lang="en-US" altLang="ko-KR" sz="1350"/>
              <a:t>Flow Chart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C98C34D9-5743-43E8-B681-1376752E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A8820F9B-CC28-4F02-A7E2-A020CFE22521}"/>
              </a:ext>
            </a:extLst>
          </p:cNvPr>
          <p:cNvSpPr/>
          <p:nvPr/>
        </p:nvSpPr>
        <p:spPr>
          <a:xfrm>
            <a:off x="609600" y="2272777"/>
            <a:ext cx="945000" cy="47250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>
                <a:solidFill>
                  <a:schemeClr val="tx1"/>
                </a:solidFill>
              </a:rPr>
              <a:t>START</a:t>
            </a:r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559F1C21-0A9E-4D0A-861A-8C4F827F0881}"/>
              </a:ext>
            </a:extLst>
          </p:cNvPr>
          <p:cNvSpPr/>
          <p:nvPr/>
        </p:nvSpPr>
        <p:spPr>
          <a:xfrm>
            <a:off x="6267450" y="4145450"/>
            <a:ext cx="945000" cy="47250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>
                <a:solidFill>
                  <a:schemeClr val="tx1"/>
                </a:solidFill>
              </a:rPr>
              <a:t>END</a:t>
            </a:r>
            <a:endParaRPr lang="ko-KR" altLang="en-US" sz="1350">
              <a:solidFill>
                <a:schemeClr val="tx1"/>
              </a:solidFill>
            </a:endParaRPr>
          </a:p>
        </p:txBody>
      </p:sp>
      <p:sp>
        <p:nvSpPr>
          <p:cNvPr id="13" name="육각형 12">
            <a:extLst>
              <a:ext uri="{FF2B5EF4-FFF2-40B4-BE49-F238E27FC236}">
                <a16:creationId xmlns:a16="http://schemas.microsoft.com/office/drawing/2014/main" id="{569354E6-8DAE-4994-85BF-E0FB3669B737}"/>
              </a:ext>
            </a:extLst>
          </p:cNvPr>
          <p:cNvSpPr/>
          <p:nvPr/>
        </p:nvSpPr>
        <p:spPr>
          <a:xfrm>
            <a:off x="3135000" y="2104027"/>
            <a:ext cx="1350000" cy="810000"/>
          </a:xfrm>
          <a:prstGeom prst="hexag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해당 재질의 창고에 빈 칸이 있는가</a:t>
            </a:r>
            <a:r>
              <a:rPr lang="en-US" altLang="ko-KR" sz="1200">
                <a:solidFill>
                  <a:schemeClr val="tx1"/>
                </a:solidFill>
              </a:rPr>
              <a:t>?</a:t>
            </a:r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17" name="순서도: 대체 처리 16">
            <a:extLst>
              <a:ext uri="{FF2B5EF4-FFF2-40B4-BE49-F238E27FC236}">
                <a16:creationId xmlns:a16="http://schemas.microsoft.com/office/drawing/2014/main" id="{84EBE741-A750-483B-8A53-92109664089C}"/>
              </a:ext>
            </a:extLst>
          </p:cNvPr>
          <p:cNvSpPr/>
          <p:nvPr/>
        </p:nvSpPr>
        <p:spPr>
          <a:xfrm>
            <a:off x="1758827" y="3015080"/>
            <a:ext cx="1350000" cy="472500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가장 아래 </a:t>
            </a:r>
            <a:endParaRPr lang="en-US" altLang="ko-KR" sz="1100">
              <a:solidFill>
                <a:schemeClr val="tx1"/>
              </a:solidFill>
            </a:endParaRPr>
          </a:p>
          <a:p>
            <a:pPr algn="ctr"/>
            <a:r>
              <a:rPr lang="ko-KR" altLang="en-US" sz="1100">
                <a:solidFill>
                  <a:schemeClr val="tx1"/>
                </a:solidFill>
              </a:rPr>
              <a:t>빈 칸에 적재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9146D53-478C-470D-A6EF-3DCDDC9B747C}"/>
              </a:ext>
            </a:extLst>
          </p:cNvPr>
          <p:cNvSpPr txBox="1"/>
          <p:nvPr/>
        </p:nvSpPr>
        <p:spPr>
          <a:xfrm>
            <a:off x="3071532" y="3240004"/>
            <a:ext cx="59631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/>
              <a:t>TRUE</a:t>
            </a:r>
            <a:endParaRPr lang="ko-KR" altLang="en-US" sz="135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1D0F8B-8A70-423D-961C-8DA0EF0D1831}"/>
              </a:ext>
            </a:extLst>
          </p:cNvPr>
          <p:cNvSpPr txBox="1"/>
          <p:nvPr/>
        </p:nvSpPr>
        <p:spPr>
          <a:xfrm>
            <a:off x="3928169" y="3240004"/>
            <a:ext cx="62331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/>
              <a:t>FALSE</a:t>
            </a:r>
            <a:endParaRPr lang="ko-KR" altLang="en-US" sz="1350"/>
          </a:p>
        </p:txBody>
      </p:sp>
      <p:sp>
        <p:nvSpPr>
          <p:cNvPr id="32" name="순서도: 대체 처리 31">
            <a:extLst>
              <a:ext uri="{FF2B5EF4-FFF2-40B4-BE49-F238E27FC236}">
                <a16:creationId xmlns:a16="http://schemas.microsoft.com/office/drawing/2014/main" id="{1FC3E5EA-5743-4A36-9B65-04EA3A79D242}"/>
              </a:ext>
            </a:extLst>
          </p:cNvPr>
          <p:cNvSpPr/>
          <p:nvPr/>
        </p:nvSpPr>
        <p:spPr>
          <a:xfrm>
            <a:off x="4507298" y="3015080"/>
            <a:ext cx="1350000" cy="472500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가장 먼저 들어온</a:t>
            </a:r>
            <a:endParaRPr lang="en-US" altLang="ko-KR" sz="1100">
              <a:solidFill>
                <a:schemeClr val="tx1"/>
              </a:solidFill>
            </a:endParaRPr>
          </a:p>
          <a:p>
            <a:pPr algn="ctr"/>
            <a:r>
              <a:rPr lang="ko-KR" altLang="en-US" sz="1100">
                <a:solidFill>
                  <a:schemeClr val="tx1"/>
                </a:solidFill>
              </a:rPr>
              <a:t>소재 하역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4939E98-F212-482A-BA01-9511BEED7FB5}"/>
              </a:ext>
            </a:extLst>
          </p:cNvPr>
          <p:cNvCxnSpPr>
            <a:stCxn id="8" idx="3"/>
            <a:endCxn id="13" idx="3"/>
          </p:cNvCxnSpPr>
          <p:nvPr/>
        </p:nvCxnSpPr>
        <p:spPr>
          <a:xfrm>
            <a:off x="1554600" y="2509027"/>
            <a:ext cx="15804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E787E476-3E46-4CEA-8095-5AA3D634DA14}"/>
              </a:ext>
            </a:extLst>
          </p:cNvPr>
          <p:cNvCxnSpPr>
            <a:stCxn id="17" idx="3"/>
            <a:endCxn id="32" idx="1"/>
          </p:cNvCxnSpPr>
          <p:nvPr/>
        </p:nvCxnSpPr>
        <p:spPr>
          <a:xfrm>
            <a:off x="3108828" y="3251330"/>
            <a:ext cx="139847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36DE8FF-FBD7-448F-AD76-F904A299936F}"/>
              </a:ext>
            </a:extLst>
          </p:cNvPr>
          <p:cNvCxnSpPr>
            <a:cxnSpLocks/>
            <a:stCxn id="32" idx="1"/>
            <a:endCxn id="17" idx="3"/>
          </p:cNvCxnSpPr>
          <p:nvPr/>
        </p:nvCxnSpPr>
        <p:spPr>
          <a:xfrm flipH="1">
            <a:off x="3108828" y="3251330"/>
            <a:ext cx="139847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8D60159E-8CAE-48C1-9A63-EDE8671B9EDD}"/>
              </a:ext>
            </a:extLst>
          </p:cNvPr>
          <p:cNvCxnSpPr>
            <a:cxnSpLocks/>
          </p:cNvCxnSpPr>
          <p:nvPr/>
        </p:nvCxnSpPr>
        <p:spPr>
          <a:xfrm>
            <a:off x="3808062" y="2914062"/>
            <a:ext cx="0" cy="33730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순서도: 대체 처리 55">
            <a:extLst>
              <a:ext uri="{FF2B5EF4-FFF2-40B4-BE49-F238E27FC236}">
                <a16:creationId xmlns:a16="http://schemas.microsoft.com/office/drawing/2014/main" id="{FEAE2251-56E7-4814-A71B-F108564FFDA2}"/>
              </a:ext>
            </a:extLst>
          </p:cNvPr>
          <p:cNvSpPr/>
          <p:nvPr/>
        </p:nvSpPr>
        <p:spPr>
          <a:xfrm>
            <a:off x="4507298" y="3672950"/>
            <a:ext cx="1350000" cy="472500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비워낸 칸에</a:t>
            </a:r>
            <a:endParaRPr lang="en-US" altLang="ko-KR" sz="1100">
              <a:solidFill>
                <a:schemeClr val="tx1"/>
              </a:solidFill>
            </a:endParaRPr>
          </a:p>
          <a:p>
            <a:pPr algn="ctr"/>
            <a:r>
              <a:rPr lang="ko-KR" altLang="en-US" sz="1100">
                <a:solidFill>
                  <a:schemeClr val="tx1"/>
                </a:solidFill>
              </a:rPr>
              <a:t>새로운 소재 적재</a:t>
            </a: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BE3EFFC0-F5E3-4C47-8482-B1D71AF7209C}"/>
              </a:ext>
            </a:extLst>
          </p:cNvPr>
          <p:cNvCxnSpPr>
            <a:stCxn id="32" idx="2"/>
            <a:endCxn id="56" idx="0"/>
          </p:cNvCxnSpPr>
          <p:nvPr/>
        </p:nvCxnSpPr>
        <p:spPr>
          <a:xfrm>
            <a:off x="5182298" y="3487580"/>
            <a:ext cx="0" cy="18537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A9639497-D01B-4F2F-B736-6BF7D7B9FB93}"/>
              </a:ext>
            </a:extLst>
          </p:cNvPr>
          <p:cNvCxnSpPr>
            <a:stCxn id="17" idx="2"/>
            <a:endCxn id="9" idx="1"/>
          </p:cNvCxnSpPr>
          <p:nvPr/>
        </p:nvCxnSpPr>
        <p:spPr>
          <a:xfrm rot="16200000" flipH="1">
            <a:off x="3903579" y="2017828"/>
            <a:ext cx="894121" cy="3833623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DB0E945C-1826-4D8B-A424-54A77C1FE765}"/>
              </a:ext>
            </a:extLst>
          </p:cNvPr>
          <p:cNvCxnSpPr>
            <a:cxnSpLocks/>
          </p:cNvCxnSpPr>
          <p:nvPr/>
        </p:nvCxnSpPr>
        <p:spPr>
          <a:xfrm>
            <a:off x="5182298" y="4149281"/>
            <a:ext cx="0" cy="23241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98448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소재 가공 및 분별 적재 </a:t>
            </a:r>
            <a:r>
              <a:rPr lang="en-US" altLang="ko-KR" sz="1500"/>
              <a:t>+ </a:t>
            </a:r>
            <a:r>
              <a:rPr lang="ko-KR" altLang="en-US" sz="1500"/>
              <a:t>소재 선입선출 적재 </a:t>
            </a:r>
            <a:r>
              <a:rPr lang="en-US" altLang="ko-KR" sz="1500"/>
              <a:t>(FIFO)</a:t>
            </a:r>
          </a:p>
          <a:p>
            <a:pPr lvl="1">
              <a:defRPr/>
            </a:pPr>
            <a:r>
              <a:rPr lang="en-US" altLang="ko-KR" sz="1350">
                <a:hlinkClick r:id="rId2"/>
              </a:rPr>
              <a:t>https://youtu.be/opKqtnrGvCA</a:t>
            </a:r>
            <a:r>
              <a:rPr lang="en-US" altLang="ko-KR" sz="1350"/>
              <a:t> 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224DD713-728D-4DDF-A438-C1D01F792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기본 동작 설명</a:t>
            </a:r>
          </a:p>
        </p:txBody>
      </p:sp>
    </p:spTree>
    <p:extLst>
      <p:ext uri="{BB962C8B-B14F-4D97-AF65-F5344CB8AC3E}">
        <p14:creationId xmlns:p14="http://schemas.microsoft.com/office/powerpoint/2010/main" val="2254212487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1520" y="1427682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소재 개별 하역 </a:t>
            </a:r>
            <a:r>
              <a:rPr lang="en-US" altLang="ko-KR" sz="1500"/>
              <a:t>(UNLOAD)</a:t>
            </a:r>
          </a:p>
          <a:p>
            <a:pPr lvl="1">
              <a:defRPr/>
            </a:pPr>
            <a:r>
              <a:rPr lang="en-US" altLang="ko-KR" sz="1350"/>
              <a:t>n</a:t>
            </a:r>
            <a:r>
              <a:rPr lang="ko-KR" altLang="en-US" sz="1350"/>
              <a:t>번 창고에 적재되어 있는 소재를 꺼내 벨트 위로 운반한 뒤 저장 박스로 배출</a:t>
            </a:r>
            <a:endParaRPr lang="en-US" altLang="ko-KR" sz="1350"/>
          </a:p>
          <a:p>
            <a:pPr lvl="1">
              <a:defRPr/>
            </a:pPr>
            <a:endParaRPr lang="en-US" altLang="ko-KR" sz="1350"/>
          </a:p>
          <a:p>
            <a:pPr lvl="1">
              <a:defRPr/>
            </a:pPr>
            <a:r>
              <a:rPr lang="ko-KR" altLang="en-US" sz="1350"/>
              <a:t>동작 과정 설명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en-US" altLang="ko-KR" sz="1350"/>
              <a:t>Storage Indicator</a:t>
            </a:r>
            <a:r>
              <a:rPr lang="ko-KR" altLang="en-US" sz="1350"/>
              <a:t>에서 소재가 적재된 창고 중 하역할 칸의 버튼을 누르면 실행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실행하면 서보가 해당 창고 위치로 이동하여 흡착 실린더 전진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약간 하강하여 소재를 흡착한 뒤 </a:t>
            </a:r>
            <a:r>
              <a:rPr lang="en-US" altLang="ko-KR" sz="1350"/>
              <a:t>0.5</a:t>
            </a:r>
            <a:r>
              <a:rPr lang="ko-KR" altLang="en-US" sz="1350"/>
              <a:t>초 대기 이후 상승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벨트 위에 적재한 뒤 흡착 해제 후 컨베이어 벨트를 가동하여 배출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endParaRPr lang="en-US" altLang="ko-KR" sz="1350"/>
          </a:p>
          <a:p>
            <a:pPr marL="392906" lvl="1" indent="-257175">
              <a:defRPr/>
            </a:pPr>
            <a:r>
              <a:rPr lang="ko-KR" altLang="en-US" sz="1350"/>
              <a:t>세부 사항</a:t>
            </a:r>
            <a:endParaRPr lang="en-US" altLang="ko-KR" sz="1350"/>
          </a:p>
          <a:p>
            <a:pPr marL="526256" lvl="2" indent="-257175">
              <a:defRPr/>
            </a:pPr>
            <a:r>
              <a:rPr lang="ko-KR" altLang="en-US" sz="1350"/>
              <a:t>각 창고의 우선순위는 총계 값을 기반으로 하여 부여함</a:t>
            </a:r>
            <a:endParaRPr lang="en-US" altLang="ko-KR" sz="1350"/>
          </a:p>
          <a:p>
            <a:pPr marL="526256" lvl="2" indent="-257175">
              <a:defRPr/>
            </a:pPr>
            <a:r>
              <a:rPr lang="ko-KR" altLang="en-US" sz="1350"/>
              <a:t>따라서 각 창고의 우선순위는 모두 고유하며 중복이 없음</a:t>
            </a:r>
            <a:endParaRPr lang="en-US" altLang="ko-KR" sz="1350"/>
          </a:p>
          <a:p>
            <a:pPr marL="526256" lvl="2" indent="-257175">
              <a:defRPr/>
            </a:pPr>
            <a:r>
              <a:rPr lang="ko-KR" altLang="en-US" sz="1350"/>
              <a:t>하역을 완료하면 해당 창고의 우선순위를 </a:t>
            </a:r>
            <a:r>
              <a:rPr lang="en-US" altLang="ko-KR" sz="1350"/>
              <a:t>0</a:t>
            </a:r>
            <a:r>
              <a:rPr lang="ko-KR" altLang="en-US" sz="1350"/>
              <a:t>으로 초기화</a:t>
            </a:r>
            <a:endParaRPr lang="en-US" altLang="ko-KR" sz="1350"/>
          </a:p>
        </p:txBody>
      </p:sp>
      <p:sp>
        <p:nvSpPr>
          <p:cNvPr id="58" name="제목 57">
            <a:extLst>
              <a:ext uri="{FF2B5EF4-FFF2-40B4-BE49-F238E27FC236}">
                <a16:creationId xmlns:a16="http://schemas.microsoft.com/office/drawing/2014/main" id="{2BB34EAE-48D9-4EF5-9EC0-A53DBB4EE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183773903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소재 개별 하역 </a:t>
            </a:r>
            <a:r>
              <a:rPr lang="en-US" altLang="ko-KR" sz="1500"/>
              <a:t>(UNLOAD)</a:t>
            </a:r>
            <a:endParaRPr lang="en-US" altLang="ko-KR"/>
          </a:p>
          <a:p>
            <a:pPr lvl="1">
              <a:defRPr/>
            </a:pPr>
            <a:r>
              <a:rPr lang="ko-KR" altLang="en-US" sz="1350"/>
              <a:t>예시</a:t>
            </a:r>
            <a:r>
              <a:rPr lang="en-US" altLang="ko-KR" sz="1350"/>
              <a:t>: 3</a:t>
            </a:r>
            <a:r>
              <a:rPr lang="ko-KR" altLang="en-US" sz="1350"/>
              <a:t>번 창고 개별 하역</a:t>
            </a:r>
            <a:endParaRPr lang="en-US" altLang="ko-KR" sz="135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923B7B9-69BB-4FC6-9C59-608B4D67A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2450" y="2133661"/>
            <a:ext cx="2918647" cy="216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8B5F3D9-C36A-4E41-965F-12E760497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48728" y="2128304"/>
            <a:ext cx="2925392" cy="2160000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B2184528-DEF5-41E7-BFBA-A46EDA73B37C}"/>
              </a:ext>
            </a:extLst>
          </p:cNvPr>
          <p:cNvSpPr/>
          <p:nvPr/>
        </p:nvSpPr>
        <p:spPr>
          <a:xfrm>
            <a:off x="3675000" y="3073304"/>
            <a:ext cx="270000" cy="270000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9" name="제목 8">
            <a:extLst>
              <a:ext uri="{FF2B5EF4-FFF2-40B4-BE49-F238E27FC236}">
                <a16:creationId xmlns:a16="http://schemas.microsoft.com/office/drawing/2014/main" id="{778A00FD-B7B1-447E-AAE5-6E72B4A32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2628117554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소재 일괄 하역 </a:t>
            </a:r>
            <a:r>
              <a:rPr lang="en-US" altLang="ko-KR" sz="1500"/>
              <a:t>(UNLOAD ALL)</a:t>
            </a:r>
          </a:p>
          <a:p>
            <a:pPr lvl="1">
              <a:defRPr/>
            </a:pPr>
            <a:r>
              <a:rPr lang="ko-KR" altLang="en-US" sz="1350"/>
              <a:t>창고에 적재되어 있는 모든 소재에 대하여 하역 과정 진행</a:t>
            </a:r>
            <a:endParaRPr lang="en-US" altLang="ko-KR" sz="1350"/>
          </a:p>
          <a:p>
            <a:pPr lvl="1">
              <a:defRPr/>
            </a:pPr>
            <a:endParaRPr lang="en-US" altLang="ko-KR" sz="1350"/>
          </a:p>
          <a:p>
            <a:pPr lvl="1">
              <a:defRPr/>
            </a:pPr>
            <a:r>
              <a:rPr lang="ko-KR" altLang="en-US" sz="1350"/>
              <a:t>동작 과정 설명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금속→비금속</a:t>
            </a:r>
            <a:r>
              <a:rPr lang="en-US" altLang="ko-KR" sz="1350"/>
              <a:t>, </a:t>
            </a:r>
            <a:r>
              <a:rPr lang="ko-KR" altLang="en-US" sz="1350"/>
              <a:t>위층→아래층 순서대로 개별 하역 진행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적재되지 않은 창고를 만나면 해당 창고는 </a:t>
            </a:r>
            <a:r>
              <a:rPr lang="en-US" altLang="ko-KR" sz="1350"/>
              <a:t>PASS</a:t>
            </a:r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모든 창고를 비울 때 까지 반복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endParaRPr lang="en-US" altLang="ko-KR" sz="1350"/>
          </a:p>
          <a:p>
            <a:pPr marL="392906" lvl="1" indent="-257175">
              <a:defRPr/>
            </a:pPr>
            <a:r>
              <a:rPr lang="ko-KR" altLang="en-US" sz="1350"/>
              <a:t>실행 예시</a:t>
            </a:r>
            <a:endParaRPr lang="en-US" altLang="ko-KR" sz="1350"/>
          </a:p>
          <a:p>
            <a:pPr marL="526256" lvl="2" indent="-257175">
              <a:defRPr/>
            </a:pPr>
            <a:r>
              <a:rPr lang="ko-KR" altLang="en-US" sz="1350"/>
              <a:t>모든 창고가 가득 차있다고 가정하면</a:t>
            </a:r>
            <a:endParaRPr lang="en-US" altLang="ko-KR" sz="1350"/>
          </a:p>
          <a:p>
            <a:pPr marL="526256" lvl="2" indent="-257175">
              <a:defRPr/>
            </a:pPr>
            <a:r>
              <a:rPr lang="en-US" altLang="ko-KR" sz="1350"/>
              <a:t>5</a:t>
            </a:r>
            <a:r>
              <a:rPr lang="ko-KR" altLang="en-US" sz="1350"/>
              <a:t>→</a:t>
            </a:r>
            <a:r>
              <a:rPr lang="en-US" altLang="ko-KR" sz="1350"/>
              <a:t>3</a:t>
            </a:r>
            <a:r>
              <a:rPr lang="ko-KR" altLang="en-US" sz="1350"/>
              <a:t>→</a:t>
            </a:r>
            <a:r>
              <a:rPr lang="en-US" altLang="ko-KR" sz="1350"/>
              <a:t>1 </a:t>
            </a:r>
            <a:r>
              <a:rPr lang="ko-KR" altLang="en-US" sz="1350"/>
              <a:t>→ </a:t>
            </a:r>
            <a:r>
              <a:rPr lang="en-US" altLang="ko-KR" sz="1350"/>
              <a:t>6</a:t>
            </a:r>
            <a:r>
              <a:rPr lang="ko-KR" altLang="en-US" sz="1350"/>
              <a:t>→</a:t>
            </a:r>
            <a:r>
              <a:rPr lang="en-US" altLang="ko-KR" sz="1350"/>
              <a:t>4</a:t>
            </a:r>
            <a:r>
              <a:rPr lang="ko-KR" altLang="en-US" sz="1350"/>
              <a:t>→</a:t>
            </a:r>
            <a:r>
              <a:rPr lang="en-US" altLang="ko-KR" sz="1350"/>
              <a:t>2 </a:t>
            </a:r>
            <a:r>
              <a:rPr lang="ko-KR" altLang="en-US" sz="1350"/>
              <a:t>순서대로 하역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endParaRPr lang="en-US" altLang="ko-KR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099C431-8E26-4285-88A6-4BAEFC7F0DE0}"/>
              </a:ext>
            </a:extLst>
          </p:cNvPr>
          <p:cNvSpPr/>
          <p:nvPr/>
        </p:nvSpPr>
        <p:spPr>
          <a:xfrm>
            <a:off x="5253326" y="4251537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41B75F4-DD06-415E-A914-ADCADD6C3DDD}"/>
              </a:ext>
            </a:extLst>
          </p:cNvPr>
          <p:cNvSpPr/>
          <p:nvPr/>
        </p:nvSpPr>
        <p:spPr>
          <a:xfrm>
            <a:off x="5253326" y="3659169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A23375B-4572-4F3E-96EC-3C35A21DC882}"/>
              </a:ext>
            </a:extLst>
          </p:cNvPr>
          <p:cNvSpPr/>
          <p:nvPr/>
        </p:nvSpPr>
        <p:spPr>
          <a:xfrm>
            <a:off x="6324929" y="3916043"/>
            <a:ext cx="540000" cy="3375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>
                <a:ln w="3175">
                  <a:noFill/>
                </a:ln>
                <a:solidFill>
                  <a:schemeClr val="bg1"/>
                </a:solidFill>
              </a:rPr>
              <a:t>2</a:t>
            </a:r>
            <a:endParaRPr lang="ko-KR" altLang="en-US" sz="1350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869171-219F-4A21-9F1B-A90D812AD803}"/>
              </a:ext>
            </a:extLst>
          </p:cNvPr>
          <p:cNvSpPr/>
          <p:nvPr/>
        </p:nvSpPr>
        <p:spPr>
          <a:xfrm>
            <a:off x="5509274" y="3915794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>
                <a:ln w="3175">
                  <a:noFill/>
                </a:ln>
                <a:solidFill>
                  <a:schemeClr val="bg1"/>
                </a:solidFill>
              </a:rPr>
              <a:t>1</a:t>
            </a:r>
            <a:endParaRPr lang="ko-KR" altLang="en-US" sz="1350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F28FE87-30CA-4B86-9577-753604825324}"/>
              </a:ext>
            </a:extLst>
          </p:cNvPr>
          <p:cNvSpPr/>
          <p:nvPr/>
        </p:nvSpPr>
        <p:spPr>
          <a:xfrm>
            <a:off x="6331498" y="3326265"/>
            <a:ext cx="540000" cy="337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>
                <a:ln w="3175">
                  <a:noFill/>
                </a:ln>
                <a:solidFill>
                  <a:schemeClr val="bg1"/>
                </a:solidFill>
              </a:rPr>
              <a:t>4</a:t>
            </a:r>
            <a:endParaRPr lang="ko-KR" altLang="en-US" sz="1350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27085AC-83EC-418C-BDE7-3E863CCE3EFD}"/>
              </a:ext>
            </a:extLst>
          </p:cNvPr>
          <p:cNvSpPr/>
          <p:nvPr/>
        </p:nvSpPr>
        <p:spPr>
          <a:xfrm>
            <a:off x="5515843" y="3324218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>
                <a:ln w="3175">
                  <a:noFill/>
                </a:ln>
                <a:solidFill>
                  <a:schemeClr val="bg1"/>
                </a:solidFill>
              </a:rPr>
              <a:t>3</a:t>
            </a:r>
            <a:endParaRPr lang="ko-KR" altLang="en-US" sz="1350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CA9AEF9-AA40-4577-98B7-BA115DB7228A}"/>
              </a:ext>
            </a:extLst>
          </p:cNvPr>
          <p:cNvSpPr/>
          <p:nvPr/>
        </p:nvSpPr>
        <p:spPr>
          <a:xfrm>
            <a:off x="5253326" y="3078728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2E29221-7547-4B28-A61C-ADED2AA5E913}"/>
              </a:ext>
            </a:extLst>
          </p:cNvPr>
          <p:cNvSpPr/>
          <p:nvPr/>
        </p:nvSpPr>
        <p:spPr>
          <a:xfrm>
            <a:off x="6324929" y="2743183"/>
            <a:ext cx="540000" cy="337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>
                <a:ln w="3175">
                  <a:noFill/>
                </a:ln>
                <a:solidFill>
                  <a:schemeClr val="bg1"/>
                </a:solidFill>
              </a:rPr>
              <a:t>6</a:t>
            </a:r>
            <a:endParaRPr lang="ko-KR" altLang="en-US" sz="1350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C8B659D-649D-499C-AD01-3D94AD362683}"/>
              </a:ext>
            </a:extLst>
          </p:cNvPr>
          <p:cNvSpPr/>
          <p:nvPr/>
        </p:nvSpPr>
        <p:spPr>
          <a:xfrm>
            <a:off x="5515843" y="2738201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>
                <a:ln w="3175">
                  <a:noFill/>
                </a:ln>
                <a:solidFill>
                  <a:schemeClr val="bg1"/>
                </a:solidFill>
              </a:rPr>
              <a:t>5</a:t>
            </a:r>
            <a:endParaRPr lang="ko-KR" altLang="en-US" sz="1350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09DEE5E6-6670-4FA5-B57E-B6DDA6DE837D}"/>
              </a:ext>
            </a:extLst>
          </p:cNvPr>
          <p:cNvSpPr/>
          <p:nvPr/>
        </p:nvSpPr>
        <p:spPr>
          <a:xfrm>
            <a:off x="5014249" y="2743184"/>
            <a:ext cx="202500" cy="16443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1F4FC39B-567B-4811-9239-8E722D688960}"/>
              </a:ext>
            </a:extLst>
          </p:cNvPr>
          <p:cNvSpPr/>
          <p:nvPr/>
        </p:nvSpPr>
        <p:spPr>
          <a:xfrm>
            <a:off x="5253326" y="4470838"/>
            <a:ext cx="1890000" cy="202500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0" name="제목 29">
            <a:extLst>
              <a:ext uri="{FF2B5EF4-FFF2-40B4-BE49-F238E27FC236}">
                <a16:creationId xmlns:a16="http://schemas.microsoft.com/office/drawing/2014/main" id="{C2EA9575-1BCD-4E8D-8935-6F7794EE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10804165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소재 개별 하역 및 일괄 하역 </a:t>
            </a:r>
            <a:r>
              <a:rPr lang="en-US" altLang="ko-KR" sz="1500"/>
              <a:t>(UNLOAD &amp; UNLOAD</a:t>
            </a:r>
            <a:r>
              <a:rPr lang="ko-KR" altLang="en-US" sz="1500"/>
              <a:t> </a:t>
            </a:r>
            <a:r>
              <a:rPr lang="en-US" altLang="ko-KR" sz="1500"/>
              <a:t>ALL)</a:t>
            </a:r>
          </a:p>
          <a:p>
            <a:pPr lvl="1">
              <a:defRPr/>
            </a:pPr>
            <a:r>
              <a:rPr lang="en-US" altLang="ko-KR" sz="1350">
                <a:hlinkClick r:id="rId2"/>
              </a:rPr>
              <a:t>https://youtu.be/EgyRwv3C1IU</a:t>
            </a:r>
            <a:endParaRPr lang="en-US" altLang="ko-KR" sz="135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75745D50-D4D0-412D-B34A-2EAAE6FD5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1979057635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주 화면</a:t>
            </a:r>
            <a:endParaRPr lang="en-US" altLang="ko-KR" sz="15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0C74965-F05C-467F-B0D0-E8872FCF2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1" y="1743986"/>
            <a:ext cx="3913892" cy="2939349"/>
          </a:xfrm>
          <a:prstGeom prst="rect">
            <a:avLst/>
          </a:prstGeom>
        </p:spPr>
      </p:pic>
      <p:sp>
        <p:nvSpPr>
          <p:cNvPr id="9" name="제목 8">
            <a:extLst>
              <a:ext uri="{FF2B5EF4-FFF2-40B4-BE49-F238E27FC236}">
                <a16:creationId xmlns:a16="http://schemas.microsoft.com/office/drawing/2014/main" id="{2BE6FF9B-7D77-43EA-8E37-CF1DB1AC3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HMI </a:t>
            </a:r>
            <a:r>
              <a:rPr lang="ko-KR" altLang="en-US"/>
              <a:t>작화 구성</a:t>
            </a:r>
          </a:p>
        </p:txBody>
      </p:sp>
    </p:spTree>
    <p:extLst>
      <p:ext uri="{BB962C8B-B14F-4D97-AF65-F5344CB8AC3E}">
        <p14:creationId xmlns:p14="http://schemas.microsoft.com/office/powerpoint/2010/main" val="2346875009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 </a:t>
            </a:r>
            <a:r>
              <a:rPr lang="ko-KR" altLang="en-US"/>
              <a:t>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서보 모터 제어 패널</a:t>
            </a:r>
            <a:endParaRPr lang="en-US" altLang="ko-KR" sz="15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3240B5E-539E-49D1-AA6D-79CB42517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1" y="1742021"/>
            <a:ext cx="3913892" cy="2943279"/>
          </a:xfrm>
          <a:prstGeom prst="rect">
            <a:avLst/>
          </a:prstGeom>
        </p:spPr>
      </p:pic>
      <p:sp>
        <p:nvSpPr>
          <p:cNvPr id="7" name="내용 개체 틀 3">
            <a:extLst>
              <a:ext uri="{FF2B5EF4-FFF2-40B4-BE49-F238E27FC236}">
                <a16:creationId xmlns:a16="http://schemas.microsoft.com/office/drawing/2014/main" id="{60386972-872D-4DD7-9E9B-F71286452BCB}"/>
              </a:ext>
            </a:extLst>
          </p:cNvPr>
          <p:cNvSpPr txBox="1">
            <a:spLocks/>
          </p:cNvSpPr>
          <p:nvPr/>
        </p:nvSpPr>
        <p:spPr>
          <a:xfrm>
            <a:off x="4438650" y="1742021"/>
            <a:ext cx="2996400" cy="2943278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350"/>
              <a:t>서보 모터 제어 기능</a:t>
            </a:r>
            <a:endParaRPr lang="en-US" altLang="ko-KR" sz="1350"/>
          </a:p>
          <a:p>
            <a:pPr lvl="1">
              <a:defRPr/>
            </a:pPr>
            <a:r>
              <a:rPr lang="ko-KR" altLang="en-US" sz="1200"/>
              <a:t>상향</a:t>
            </a:r>
            <a:r>
              <a:rPr lang="en-US" altLang="ko-KR" sz="1200"/>
              <a:t>/</a:t>
            </a:r>
            <a:r>
              <a:rPr lang="ko-KR" altLang="en-US" sz="1200"/>
              <a:t>하향 </a:t>
            </a:r>
            <a:r>
              <a:rPr lang="en-US" altLang="ko-KR" sz="1200"/>
              <a:t>JOG </a:t>
            </a:r>
            <a:r>
              <a:rPr lang="ko-KR" altLang="en-US" sz="1200"/>
              <a:t>운전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기동 일시정지 및 재기동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원점 복귀 및 고속 원점 복귀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에러 리셋</a:t>
            </a:r>
            <a:endParaRPr lang="en-US" altLang="ko-KR" sz="1200"/>
          </a:p>
          <a:p>
            <a:pPr lvl="1">
              <a:defRPr/>
            </a:pPr>
            <a:endParaRPr lang="en-US" altLang="ko-KR" sz="1200"/>
          </a:p>
          <a:p>
            <a:pPr>
              <a:defRPr/>
            </a:pPr>
            <a:r>
              <a:rPr lang="ko-KR" altLang="en-US" sz="1350"/>
              <a:t>서보 모니터링 데이터 표시</a:t>
            </a:r>
            <a:endParaRPr lang="en-US" altLang="ko-KR" sz="1350"/>
          </a:p>
          <a:p>
            <a:pPr lvl="1">
              <a:defRPr/>
            </a:pPr>
            <a:r>
              <a:rPr lang="ko-KR" altLang="en-US" sz="1200"/>
              <a:t>현재 서보 위치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현재 서보 속도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에러 및 경고 번호</a:t>
            </a:r>
            <a:endParaRPr lang="en-US" altLang="ko-KR" sz="1200"/>
          </a:p>
          <a:p>
            <a:pPr lvl="1">
              <a:defRPr/>
            </a:pPr>
            <a:endParaRPr lang="en-US" altLang="ko-KR" sz="1200"/>
          </a:p>
        </p:txBody>
      </p:sp>
    </p:spTree>
    <p:extLst>
      <p:ext uri="{BB962C8B-B14F-4D97-AF65-F5344CB8AC3E}">
        <p14:creationId xmlns:p14="http://schemas.microsoft.com/office/powerpoint/2010/main" val="310802076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</a:t>
            </a:r>
            <a:r>
              <a:rPr lang="ko-KR" altLang="en-US"/>
              <a:t> 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시퀀스 제어 패널</a:t>
            </a:r>
            <a:endParaRPr lang="en-US" altLang="ko-KR" sz="15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8E5972B-24C6-487A-AE88-77D7BE0A4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0000"/>
                    </a14:imgEffect>
                    <a14:imgEffect>
                      <a14:brightnessContrast bright="1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1001" y="1740057"/>
            <a:ext cx="3917822" cy="2947208"/>
          </a:xfrm>
          <a:prstGeom prst="rect">
            <a:avLst/>
          </a:prstGeom>
        </p:spPr>
      </p:pic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D4D28EAD-AF0D-4AF8-A06F-D89FFC83E7D8}"/>
              </a:ext>
            </a:extLst>
          </p:cNvPr>
          <p:cNvSpPr txBox="1">
            <a:spLocks/>
          </p:cNvSpPr>
          <p:nvPr/>
        </p:nvSpPr>
        <p:spPr>
          <a:xfrm>
            <a:off x="4438650" y="1742021"/>
            <a:ext cx="2996400" cy="2943278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350"/>
              <a:t>MPS </a:t>
            </a:r>
            <a:r>
              <a:rPr lang="ko-KR" altLang="en-US" sz="1350"/>
              <a:t>제어 기능</a:t>
            </a:r>
            <a:endParaRPr lang="en-US" altLang="ko-KR" sz="1350"/>
          </a:p>
          <a:p>
            <a:pPr lvl="1">
              <a:defRPr/>
            </a:pPr>
            <a:r>
              <a:rPr lang="en-US" altLang="ko-KR" sz="1200" b="1">
                <a:solidFill>
                  <a:srgbClr val="0070C0"/>
                </a:solidFill>
              </a:rPr>
              <a:t>RUN</a:t>
            </a:r>
            <a:r>
              <a:rPr lang="en-US" altLang="ko-KR" sz="1200"/>
              <a:t>: </a:t>
            </a:r>
            <a:r>
              <a:rPr lang="ko-KR" altLang="en-US" sz="1200"/>
              <a:t>공정 가동</a:t>
            </a: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0070C0"/>
                </a:solidFill>
              </a:rPr>
              <a:t>TEST</a:t>
            </a:r>
            <a:r>
              <a:rPr lang="en-US" altLang="ko-KR" sz="1200"/>
              <a:t>: </a:t>
            </a:r>
            <a:r>
              <a:rPr lang="ko-KR" altLang="en-US" sz="1200"/>
              <a:t>순차적 장비 점검 실행</a:t>
            </a: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FF0000"/>
                </a:solidFill>
              </a:rPr>
              <a:t>EMS</a:t>
            </a:r>
            <a:r>
              <a:rPr lang="en-US" altLang="ko-KR" sz="1200"/>
              <a:t>: </a:t>
            </a:r>
            <a:r>
              <a:rPr lang="ko-KR" altLang="en-US" sz="1200"/>
              <a:t>설비 비상 정지</a:t>
            </a: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00B050"/>
                </a:solidFill>
              </a:rPr>
              <a:t>EMR</a:t>
            </a:r>
            <a:r>
              <a:rPr lang="en-US" altLang="ko-KR" sz="1200"/>
              <a:t>: </a:t>
            </a:r>
            <a:r>
              <a:rPr lang="ko-KR" altLang="en-US" sz="1200"/>
              <a:t>설비 비상 정지 해제</a:t>
            </a: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0070C0"/>
                </a:solidFill>
              </a:rPr>
              <a:t>UNLOAD ALL</a:t>
            </a:r>
            <a:r>
              <a:rPr lang="en-US" altLang="ko-KR" sz="1200"/>
              <a:t>: </a:t>
            </a:r>
            <a:r>
              <a:rPr lang="ko-KR" altLang="en-US" sz="1200"/>
              <a:t>소재 일괄 하역 실행</a:t>
            </a:r>
            <a:endParaRPr lang="en-US" altLang="ko-KR" sz="1200"/>
          </a:p>
          <a:p>
            <a:pPr lvl="1">
              <a:defRPr/>
            </a:pPr>
            <a:endParaRPr lang="en-US" altLang="ko-KR" sz="1200"/>
          </a:p>
          <a:p>
            <a:pPr>
              <a:defRPr/>
            </a:pPr>
            <a:r>
              <a:rPr lang="en-US" altLang="ko-KR" sz="1350"/>
              <a:t>Storage</a:t>
            </a:r>
            <a:r>
              <a:rPr lang="ko-KR" altLang="en-US" sz="1350"/>
              <a:t> </a:t>
            </a:r>
            <a:r>
              <a:rPr lang="en-US" altLang="ko-KR" sz="1350"/>
              <a:t>Indicator</a:t>
            </a:r>
          </a:p>
          <a:p>
            <a:pPr lvl="1">
              <a:defRPr/>
            </a:pPr>
            <a:r>
              <a:rPr lang="ko-KR" altLang="en-US" sz="1200"/>
              <a:t>창고에서 해당 칸의 적재 여부를 표시함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적재된 칸을 누르면 해당 칸의 소재 하역</a:t>
            </a:r>
            <a:endParaRPr lang="en-US" altLang="ko-KR" sz="1200"/>
          </a:p>
          <a:p>
            <a:pPr>
              <a:defRPr/>
            </a:pPr>
            <a:endParaRPr lang="en-US" altLang="ko-KR" sz="1350"/>
          </a:p>
          <a:p>
            <a:pPr>
              <a:defRPr/>
            </a:pPr>
            <a:endParaRPr lang="en-US" altLang="ko-KR" sz="1350"/>
          </a:p>
        </p:txBody>
      </p:sp>
    </p:spTree>
    <p:extLst>
      <p:ext uri="{BB962C8B-B14F-4D97-AF65-F5344CB8AC3E}">
        <p14:creationId xmlns:p14="http://schemas.microsoft.com/office/powerpoint/2010/main" val="268829938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</a:t>
            </a:r>
            <a:r>
              <a:rPr lang="ko-KR" altLang="en-US"/>
              <a:t> 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시퀀스 제어 패널</a:t>
            </a:r>
            <a:endParaRPr lang="en-US" altLang="ko-KR" sz="15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8E5972B-24C6-487A-AE88-77D7BE0A4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0000"/>
                    </a14:imgEffect>
                    <a14:imgEffect>
                      <a14:brightnessContrast bright="1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1001" y="1740057"/>
            <a:ext cx="3917822" cy="2947208"/>
          </a:xfrm>
          <a:prstGeom prst="rect">
            <a:avLst/>
          </a:prstGeom>
        </p:spPr>
      </p:pic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D4D28EAD-AF0D-4AF8-A06F-D89FFC83E7D8}"/>
              </a:ext>
            </a:extLst>
          </p:cNvPr>
          <p:cNvSpPr txBox="1">
            <a:spLocks/>
          </p:cNvSpPr>
          <p:nvPr/>
        </p:nvSpPr>
        <p:spPr>
          <a:xfrm>
            <a:off x="4438650" y="1742021"/>
            <a:ext cx="2996400" cy="2943278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350"/>
              <a:t>물리 출력 </a:t>
            </a:r>
            <a:r>
              <a:rPr lang="en-US" altLang="ko-KR" sz="1350"/>
              <a:t>LAMP</a:t>
            </a:r>
          </a:p>
          <a:p>
            <a:pPr lvl="1">
              <a:defRPr/>
            </a:pPr>
            <a:r>
              <a:rPr lang="en-US" altLang="ko-KR" sz="1200" b="1">
                <a:solidFill>
                  <a:srgbClr val="00B050"/>
                </a:solidFill>
              </a:rPr>
              <a:t>L1</a:t>
            </a:r>
            <a:r>
              <a:rPr lang="en-US" altLang="ko-KR" sz="1200"/>
              <a:t>:</a:t>
            </a:r>
            <a:r>
              <a:rPr lang="ko-KR" altLang="en-US" sz="1200"/>
              <a:t> 원점 확립 상태면 점등</a:t>
            </a: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00B050"/>
                </a:solidFill>
              </a:rPr>
              <a:t>L2</a:t>
            </a:r>
            <a:r>
              <a:rPr lang="en-US" altLang="ko-KR" sz="1200"/>
              <a:t>:</a:t>
            </a:r>
            <a:r>
              <a:rPr lang="ko-KR" altLang="en-US" sz="1200"/>
              <a:t> 소재가 공급된 상태면 점등</a:t>
            </a: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00B050"/>
                </a:solidFill>
              </a:rPr>
              <a:t>L3</a:t>
            </a:r>
            <a:r>
              <a:rPr lang="en-US" altLang="ko-KR" sz="1200"/>
              <a:t>: </a:t>
            </a:r>
            <a:r>
              <a:rPr lang="ko-KR" altLang="en-US" sz="1200"/>
              <a:t>동작 가능 상태면 점등</a:t>
            </a:r>
            <a:r>
              <a:rPr lang="en-US" altLang="ko-KR" sz="1200"/>
              <a:t> </a:t>
            </a:r>
          </a:p>
          <a:p>
            <a:pPr lvl="1">
              <a:defRPr/>
            </a:pPr>
            <a:r>
              <a:rPr lang="en-US" altLang="ko-KR" sz="1200" b="1">
                <a:solidFill>
                  <a:srgbClr val="00B050"/>
                </a:solidFill>
              </a:rPr>
              <a:t>L4</a:t>
            </a:r>
            <a:r>
              <a:rPr lang="en-US" altLang="ko-KR" sz="1200"/>
              <a:t>: </a:t>
            </a:r>
            <a:r>
              <a:rPr lang="ko-KR" altLang="en-US" sz="1200"/>
              <a:t>흡착컵이 동작 중이면 점등</a:t>
            </a:r>
            <a:endParaRPr lang="en-US" altLang="ko-KR" sz="1200"/>
          </a:p>
          <a:p>
            <a:pPr lvl="1">
              <a:defRPr/>
            </a:pP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FF0000"/>
                </a:solidFill>
              </a:rPr>
              <a:t>L5</a:t>
            </a:r>
            <a:r>
              <a:rPr lang="en-US" altLang="ko-KR" sz="1200"/>
              <a:t>: </a:t>
            </a:r>
            <a:r>
              <a:rPr lang="ko-KR" altLang="en-US" sz="1200"/>
              <a:t>비상 정지시 매우 빠르게 점멸</a:t>
            </a: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FF0000"/>
                </a:solidFill>
              </a:rPr>
              <a:t>L6</a:t>
            </a:r>
            <a:r>
              <a:rPr lang="en-US" altLang="ko-KR" sz="1200"/>
              <a:t>: </a:t>
            </a:r>
            <a:r>
              <a:rPr lang="ko-KR" altLang="en-US" sz="1200"/>
              <a:t>가공 드릴 가동시 점멸</a:t>
            </a: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FF0000"/>
                </a:solidFill>
              </a:rPr>
              <a:t>L7</a:t>
            </a:r>
            <a:r>
              <a:rPr lang="en-US" altLang="ko-KR" sz="1200"/>
              <a:t>: </a:t>
            </a:r>
            <a:r>
              <a:rPr lang="ko-KR" altLang="en-US" sz="1200"/>
              <a:t>컨베이어 벨트 가동시 점멸</a:t>
            </a:r>
            <a:endParaRPr lang="en-US" altLang="ko-KR" sz="1200"/>
          </a:p>
          <a:p>
            <a:pPr lvl="1">
              <a:defRPr/>
            </a:pPr>
            <a:endParaRPr lang="en-US" altLang="ko-KR" sz="1200"/>
          </a:p>
          <a:p>
            <a:pPr lvl="1">
              <a:defRPr/>
            </a:pPr>
            <a:r>
              <a:rPr lang="en-US" altLang="ko-KR" sz="1200" b="1">
                <a:solidFill>
                  <a:srgbClr val="0070C0"/>
                </a:solidFill>
              </a:rPr>
              <a:t>L8</a:t>
            </a:r>
            <a:r>
              <a:rPr lang="en-US" altLang="ko-KR" sz="1200"/>
              <a:t>: </a:t>
            </a:r>
            <a:r>
              <a:rPr lang="ko-KR" altLang="en-US" sz="1200"/>
              <a:t>부저</a:t>
            </a:r>
            <a:r>
              <a:rPr lang="en-US" altLang="ko-KR" sz="1200"/>
              <a:t> </a:t>
            </a:r>
            <a:r>
              <a:rPr lang="ko-KR" altLang="en-US" sz="1200"/>
              <a:t>출력 시 점등됨 </a:t>
            </a:r>
            <a:r>
              <a:rPr lang="en-US" altLang="ko-KR" sz="1200"/>
              <a:t>(</a:t>
            </a:r>
            <a:r>
              <a:rPr lang="ko-KR" altLang="en-US" sz="1200"/>
              <a:t>접근성</a:t>
            </a:r>
            <a:r>
              <a:rPr lang="en-US" altLang="ko-KR" sz="12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013645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발표 목차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marL="385763" indent="-385763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1800"/>
              <a:t>프로젝트 개요</a:t>
            </a:r>
            <a:endParaRPr lang="en-US" altLang="ko-KR" sz="1800"/>
          </a:p>
          <a:p>
            <a:pPr marL="385763" indent="-385763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1800"/>
              <a:t>시스템 아키텍처</a:t>
            </a:r>
            <a:endParaRPr lang="en-US" altLang="ko-KR" sz="1800"/>
          </a:p>
          <a:p>
            <a:pPr marL="385763" indent="-385763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1800"/>
              <a:t>기본 동작 설명</a:t>
            </a:r>
            <a:endParaRPr lang="en-US" altLang="ko-KR" sz="1800"/>
          </a:p>
          <a:p>
            <a:pPr marL="385763" indent="-385763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1800"/>
              <a:t>응용 동작 설명</a:t>
            </a:r>
            <a:endParaRPr lang="en-US" altLang="ko-KR" sz="1800"/>
          </a:p>
          <a:p>
            <a:pPr marL="385763" indent="-385763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altLang="ko-KR" sz="1800"/>
              <a:t>HMI </a:t>
            </a:r>
            <a:r>
              <a:rPr lang="ko-KR" altLang="en-US" sz="1800"/>
              <a:t>작화 구성</a:t>
            </a:r>
            <a:endParaRPr lang="en-US" altLang="ko-KR" sz="1800"/>
          </a:p>
          <a:p>
            <a:pPr marL="385763" indent="-385763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1800"/>
              <a:t>부가 기능 설명</a:t>
            </a:r>
            <a:endParaRPr lang="en-US" altLang="ko-KR" sz="1800"/>
          </a:p>
          <a:p>
            <a:pPr marL="385763" indent="-385763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1800"/>
              <a:t>프로젝트 고찰</a:t>
            </a:r>
            <a:endParaRPr lang="en-US" altLang="ko-KR" sz="1800"/>
          </a:p>
          <a:p>
            <a:pPr marL="385763" indent="-385763">
              <a:lnSpc>
                <a:spcPct val="120000"/>
              </a:lnSpc>
              <a:buFont typeface="+mj-lt"/>
              <a:buAutoNum type="arabicPeriod"/>
              <a:defRPr/>
            </a:pPr>
            <a:endParaRPr lang="en-US" altLang="ko-KR" sz="1800"/>
          </a:p>
          <a:p>
            <a:pPr marL="385763" indent="-385763">
              <a:buFont typeface="+mj-lt"/>
              <a:buAutoNum type="arabicPeriod"/>
              <a:defRPr/>
            </a:pPr>
            <a:endParaRPr lang="en-US" altLang="ko-KR" sz="1500"/>
          </a:p>
          <a:p>
            <a:pPr marL="385763" indent="-385763">
              <a:buFont typeface="+mj-lt"/>
              <a:buAutoNum type="arabicPeriod"/>
              <a:defRPr/>
            </a:pPr>
            <a:endParaRPr lang="en-US" altLang="ko-KR" sz="1500"/>
          </a:p>
        </p:txBody>
      </p:sp>
    </p:spTree>
    <p:extLst>
      <p:ext uri="{BB962C8B-B14F-4D97-AF65-F5344CB8AC3E}">
        <p14:creationId xmlns:p14="http://schemas.microsoft.com/office/powerpoint/2010/main" val="397648460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 </a:t>
            </a:r>
            <a:r>
              <a:rPr lang="ko-KR" altLang="en-US"/>
              <a:t>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시스템 통계 패널</a:t>
            </a:r>
            <a:endParaRPr lang="en-US" altLang="ko-KR" sz="150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EECB4FA-6FAF-4F43-BA29-072E743BFA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1001" y="1739461"/>
            <a:ext cx="3917700" cy="2929223"/>
          </a:xfrm>
          <a:prstGeom prst="rect">
            <a:avLst/>
          </a:prstGeom>
        </p:spPr>
      </p:pic>
      <p:sp>
        <p:nvSpPr>
          <p:cNvPr id="9" name="내용 개체 틀 3">
            <a:extLst>
              <a:ext uri="{FF2B5EF4-FFF2-40B4-BE49-F238E27FC236}">
                <a16:creationId xmlns:a16="http://schemas.microsoft.com/office/drawing/2014/main" id="{B778A5B1-E649-4411-BCB2-C1569E994C77}"/>
              </a:ext>
            </a:extLst>
          </p:cNvPr>
          <p:cNvSpPr txBox="1">
            <a:spLocks/>
          </p:cNvSpPr>
          <p:nvPr/>
        </p:nvSpPr>
        <p:spPr>
          <a:xfrm>
            <a:off x="4448423" y="1725406"/>
            <a:ext cx="2996400" cy="2943278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350"/>
              <a:t>적재 수행 시간 그래프</a:t>
            </a:r>
            <a:endParaRPr lang="en-US" altLang="ko-KR" sz="1350"/>
          </a:p>
          <a:p>
            <a:pPr lvl="1">
              <a:defRPr/>
            </a:pPr>
            <a:r>
              <a:rPr lang="ko-KR" altLang="en-US" sz="1200"/>
              <a:t>최근</a:t>
            </a:r>
            <a:r>
              <a:rPr lang="en-US" altLang="ko-KR" sz="1200"/>
              <a:t> 7</a:t>
            </a:r>
            <a:r>
              <a:rPr lang="ko-KR" altLang="en-US" sz="1200"/>
              <a:t>건의 적재 수행 시간 기록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붉은색은 </a:t>
            </a:r>
            <a:r>
              <a:rPr lang="en-US" altLang="ko-KR" sz="1200"/>
              <a:t>1</a:t>
            </a:r>
            <a:r>
              <a:rPr lang="ko-KR" altLang="en-US" sz="1200"/>
              <a:t>층의 적재 시간</a:t>
            </a:r>
            <a:r>
              <a:rPr lang="en-US" altLang="ko-KR" sz="1200"/>
              <a:t>,</a:t>
            </a:r>
          </a:p>
          <a:p>
            <a:pPr lvl="1">
              <a:defRPr/>
            </a:pPr>
            <a:r>
              <a:rPr lang="ko-KR" altLang="en-US" sz="1200"/>
              <a:t>초록색은 </a:t>
            </a:r>
            <a:r>
              <a:rPr lang="en-US" altLang="ko-KR" sz="1200"/>
              <a:t>2</a:t>
            </a:r>
            <a:r>
              <a:rPr lang="ko-KR" altLang="en-US" sz="1200"/>
              <a:t>층의 적재 시간</a:t>
            </a:r>
            <a:r>
              <a:rPr lang="en-US" altLang="ko-KR" sz="1200"/>
              <a:t>,</a:t>
            </a:r>
          </a:p>
          <a:p>
            <a:pPr lvl="1">
              <a:defRPr/>
            </a:pPr>
            <a:r>
              <a:rPr lang="ko-KR" altLang="en-US" sz="1200"/>
              <a:t>하늘색은 </a:t>
            </a:r>
            <a:r>
              <a:rPr lang="en-US" altLang="ko-KR" sz="1200"/>
              <a:t>3</a:t>
            </a:r>
            <a:r>
              <a:rPr lang="ko-KR" altLang="en-US" sz="1200"/>
              <a:t>층의 적재 시간을 나타냄</a:t>
            </a:r>
            <a:endParaRPr lang="en-US" altLang="ko-KR" sz="1200"/>
          </a:p>
          <a:p>
            <a:pPr lvl="1">
              <a:defRPr/>
            </a:pPr>
            <a:endParaRPr lang="en-US" altLang="ko-KR" sz="1200"/>
          </a:p>
          <a:p>
            <a:pPr>
              <a:defRPr/>
            </a:pPr>
            <a:r>
              <a:rPr lang="ko-KR" altLang="en-US" sz="1350"/>
              <a:t>통계량 표시</a:t>
            </a:r>
            <a:endParaRPr lang="en-US" altLang="ko-KR" sz="1350"/>
          </a:p>
          <a:p>
            <a:pPr lvl="1">
              <a:defRPr/>
            </a:pPr>
            <a:r>
              <a:rPr lang="ko-KR" altLang="en-US" sz="1200"/>
              <a:t>각 층별 평균 적재 수행 시간 표시</a:t>
            </a:r>
            <a:endParaRPr lang="en-US" altLang="ko-KR" sz="1200"/>
          </a:p>
        </p:txBody>
      </p:sp>
    </p:spTree>
    <p:extLst>
      <p:ext uri="{BB962C8B-B14F-4D97-AF65-F5344CB8AC3E}">
        <p14:creationId xmlns:p14="http://schemas.microsoft.com/office/powerpoint/2010/main" val="3475992837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 </a:t>
            </a:r>
            <a:r>
              <a:rPr lang="ko-KR" altLang="en-US"/>
              <a:t>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시스템 설정 패널</a:t>
            </a:r>
            <a:endParaRPr lang="en-US" altLang="ko-KR" sz="15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9916B8-8DDD-4771-92CC-41FD7CF9F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1" y="1742021"/>
            <a:ext cx="3917822" cy="2943279"/>
          </a:xfrm>
          <a:prstGeom prst="rect">
            <a:avLst/>
          </a:prstGeom>
        </p:spPr>
      </p:pic>
      <p:sp>
        <p:nvSpPr>
          <p:cNvPr id="7" name="내용 개체 틀 3">
            <a:extLst>
              <a:ext uri="{FF2B5EF4-FFF2-40B4-BE49-F238E27FC236}">
                <a16:creationId xmlns:a16="http://schemas.microsoft.com/office/drawing/2014/main" id="{4477CEA6-5CC0-452A-8B5B-9A7DF1E8B2E3}"/>
              </a:ext>
            </a:extLst>
          </p:cNvPr>
          <p:cNvSpPr txBox="1">
            <a:spLocks/>
          </p:cNvSpPr>
          <p:nvPr/>
        </p:nvSpPr>
        <p:spPr>
          <a:xfrm>
            <a:off x="4438650" y="1742021"/>
            <a:ext cx="2996400" cy="2943278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350"/>
              <a:t>MPS</a:t>
            </a:r>
            <a:r>
              <a:rPr lang="ko-KR" altLang="en-US" sz="1350"/>
              <a:t> 공정 세부 설정값</a:t>
            </a:r>
            <a:endParaRPr lang="en-US" altLang="ko-KR" sz="1350"/>
          </a:p>
          <a:p>
            <a:pPr lvl="1">
              <a:defRPr/>
            </a:pPr>
            <a:r>
              <a:rPr lang="ko-KR" altLang="en-US" sz="1200"/>
              <a:t>가공 모터 동작 횟수와 시간 변경 가능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동작 횟수는 최소 </a:t>
            </a:r>
            <a:r>
              <a:rPr lang="en-US" altLang="ko-KR" sz="1200"/>
              <a:t>1</a:t>
            </a:r>
            <a:r>
              <a:rPr lang="ko-KR" altLang="en-US" sz="1200"/>
              <a:t>회</a:t>
            </a:r>
            <a:r>
              <a:rPr lang="en-US" altLang="ko-KR" sz="1200"/>
              <a:t>, </a:t>
            </a:r>
            <a:r>
              <a:rPr lang="ko-KR" altLang="en-US" sz="1200"/>
              <a:t>최대 </a:t>
            </a:r>
            <a:r>
              <a:rPr lang="en-US" altLang="ko-KR" sz="1200"/>
              <a:t>5</a:t>
            </a:r>
            <a:r>
              <a:rPr lang="ko-KR" altLang="en-US" sz="1200"/>
              <a:t>회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동작 시간은 최소 </a:t>
            </a:r>
            <a:r>
              <a:rPr lang="en-US" altLang="ko-KR" sz="1200"/>
              <a:t>0.1</a:t>
            </a:r>
            <a:r>
              <a:rPr lang="ko-KR" altLang="en-US" sz="1200"/>
              <a:t>초</a:t>
            </a:r>
            <a:r>
              <a:rPr lang="en-US" altLang="ko-KR" sz="1200"/>
              <a:t>,</a:t>
            </a:r>
            <a:r>
              <a:rPr lang="ko-KR" altLang="en-US" sz="1200"/>
              <a:t> 최대 </a:t>
            </a:r>
            <a:r>
              <a:rPr lang="en-US" altLang="ko-KR" sz="1200"/>
              <a:t>2</a:t>
            </a:r>
            <a:r>
              <a:rPr lang="ko-KR" altLang="en-US" sz="1200"/>
              <a:t>초</a:t>
            </a:r>
            <a:endParaRPr lang="en-US" altLang="ko-KR" sz="1200"/>
          </a:p>
          <a:p>
            <a:pPr lvl="1">
              <a:defRPr/>
            </a:pPr>
            <a:endParaRPr lang="en-US" altLang="ko-KR" sz="1200"/>
          </a:p>
          <a:p>
            <a:pPr>
              <a:defRPr/>
            </a:pPr>
            <a:r>
              <a:rPr lang="ko-KR" altLang="en-US" sz="1350"/>
              <a:t>언어 선택 기능</a:t>
            </a:r>
            <a:endParaRPr lang="en-US" altLang="ko-KR" sz="1350"/>
          </a:p>
          <a:p>
            <a:pPr lvl="1">
              <a:defRPr/>
            </a:pPr>
            <a:r>
              <a:rPr lang="ko-KR" altLang="en-US" sz="1200"/>
              <a:t>기본 시스템 언어는 영어</a:t>
            </a:r>
            <a:endParaRPr lang="en-US" altLang="ko-KR" sz="1200"/>
          </a:p>
          <a:p>
            <a:pPr lvl="1">
              <a:defRPr/>
            </a:pPr>
            <a:r>
              <a:rPr lang="ko-KR" altLang="en-US" sz="1200"/>
              <a:t>한국어와 일본어로 표시 언어 변경 가능</a:t>
            </a:r>
            <a:endParaRPr lang="en-US" altLang="ko-KR" sz="1200"/>
          </a:p>
        </p:txBody>
      </p:sp>
    </p:spTree>
    <p:extLst>
      <p:ext uri="{BB962C8B-B14F-4D97-AF65-F5344CB8AC3E}">
        <p14:creationId xmlns:p14="http://schemas.microsoft.com/office/powerpoint/2010/main" val="77320245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부가 기능 설명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다국어 지원</a:t>
            </a:r>
            <a:endParaRPr lang="en-US" altLang="ko-KR"/>
          </a:p>
          <a:p>
            <a:pPr lvl="2">
              <a:defRPr/>
            </a:pPr>
            <a:r>
              <a:rPr lang="ko-KR" altLang="en-US" sz="1350"/>
              <a:t>기본 시스템 언어는 </a:t>
            </a:r>
            <a:r>
              <a:rPr lang="ko-KR" altLang="en-US" sz="1350" b="1"/>
              <a:t>영어</a:t>
            </a:r>
            <a:endParaRPr lang="en-US" altLang="ko-KR" sz="1350" b="1"/>
          </a:p>
          <a:p>
            <a:pPr lvl="2">
              <a:defRPr/>
            </a:pPr>
            <a:r>
              <a:rPr lang="ko-KR" altLang="en-US" sz="1350"/>
              <a:t>설정 패널에서 </a:t>
            </a:r>
            <a:r>
              <a:rPr lang="ko-KR" altLang="en-US" sz="1350" b="1"/>
              <a:t>한국어</a:t>
            </a:r>
            <a:r>
              <a:rPr lang="ko-KR" altLang="en-US" sz="1350"/>
              <a:t>와 </a:t>
            </a:r>
            <a:r>
              <a:rPr lang="ko-KR" altLang="en-US" sz="1350" b="1"/>
              <a:t>일본어</a:t>
            </a:r>
            <a:r>
              <a:rPr lang="ko-KR" altLang="en-US" sz="1350"/>
              <a:t>로 변환 가능</a:t>
            </a:r>
            <a:endParaRPr lang="en-US" altLang="ko-KR" sz="135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04FADE-84F6-459A-9D3E-29BF7678E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250" y="2368126"/>
            <a:ext cx="2396696" cy="1755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16807E0-B15D-47F7-8E0E-C39C6C5A34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13652" y="2368126"/>
            <a:ext cx="2392694" cy="1755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D0654BD-BC87-4623-9BDC-68A3C575FB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40598" y="2367089"/>
            <a:ext cx="2384151" cy="1755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D812F4-F4F9-451B-BE90-F8F588EE71D2}"/>
              </a:ext>
            </a:extLst>
          </p:cNvPr>
          <p:cNvSpPr txBox="1"/>
          <p:nvPr/>
        </p:nvSpPr>
        <p:spPr>
          <a:xfrm>
            <a:off x="700767" y="4185355"/>
            <a:ext cx="122822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/>
              <a:t>ENGLISH (US)</a:t>
            </a:r>
            <a:endParaRPr lang="ko-KR" altLang="en-US" sz="135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C49E49-2918-48EE-A90A-09BCD331A764}"/>
              </a:ext>
            </a:extLst>
          </p:cNvPr>
          <p:cNvSpPr txBox="1"/>
          <p:nvPr/>
        </p:nvSpPr>
        <p:spPr>
          <a:xfrm>
            <a:off x="3481064" y="4185355"/>
            <a:ext cx="7040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50"/>
              <a:t>한국어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65A752-B77C-4DDD-8924-729950BD8022}"/>
              </a:ext>
            </a:extLst>
          </p:cNvPr>
          <p:cNvSpPr txBox="1"/>
          <p:nvPr/>
        </p:nvSpPr>
        <p:spPr>
          <a:xfrm>
            <a:off x="6003739" y="4185355"/>
            <a:ext cx="7040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50"/>
              <a:t>日本語</a:t>
            </a:r>
          </a:p>
        </p:txBody>
      </p:sp>
    </p:spTree>
    <p:extLst>
      <p:ext uri="{BB962C8B-B14F-4D97-AF65-F5344CB8AC3E}">
        <p14:creationId xmlns:p14="http://schemas.microsoft.com/office/powerpoint/2010/main" val="1967845606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부가 기능 설명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안전 관련 기능</a:t>
            </a:r>
            <a:endParaRPr lang="en-US" altLang="ko-KR" sz="1500"/>
          </a:p>
          <a:p>
            <a:pPr lvl="1">
              <a:defRPr/>
            </a:pPr>
            <a:r>
              <a:rPr lang="ko-KR" altLang="en-US"/>
              <a:t>전원 인가시 자동 리셋 </a:t>
            </a:r>
            <a:r>
              <a:rPr lang="en-US" altLang="ko-KR"/>
              <a:t>(POR, POWER ON RESET)</a:t>
            </a:r>
          </a:p>
          <a:p>
            <a:pPr lvl="2">
              <a:defRPr/>
            </a:pPr>
            <a:r>
              <a:rPr lang="en-US" altLang="ko-KR"/>
              <a:t>PLC</a:t>
            </a:r>
            <a:r>
              <a:rPr lang="ko-KR" altLang="en-US"/>
              <a:t>에 전원이 공급되었을 때</a:t>
            </a:r>
            <a:r>
              <a:rPr lang="en-US" altLang="ko-KR"/>
              <a:t>, </a:t>
            </a:r>
            <a:r>
              <a:rPr lang="ko-KR" altLang="en-US"/>
              <a:t>실린더가 초기 상태가 아닐 경우 자동 실행됨</a:t>
            </a:r>
            <a:endParaRPr lang="en-US" altLang="ko-KR"/>
          </a:p>
          <a:p>
            <a:pPr lvl="2">
              <a:defRPr/>
            </a:pPr>
            <a:r>
              <a:rPr lang="ko-KR" altLang="en-US"/>
              <a:t>모든 실린더를 초기 위치로 복귀시키고</a:t>
            </a:r>
            <a:r>
              <a:rPr lang="en-US" altLang="ko-KR"/>
              <a:t>, </a:t>
            </a:r>
            <a:r>
              <a:rPr lang="ko-KR" altLang="en-US"/>
              <a:t>서보 모터를 원점으로 복귀</a:t>
            </a:r>
            <a:endParaRPr lang="en-US" altLang="ko-KR"/>
          </a:p>
          <a:p>
            <a:pPr lvl="2">
              <a:defRPr/>
            </a:pPr>
            <a:endParaRPr lang="en-US" altLang="ko-KR"/>
          </a:p>
          <a:p>
            <a:pPr lvl="1">
              <a:defRPr/>
            </a:pPr>
            <a:r>
              <a:rPr lang="ko-KR" altLang="en-US"/>
              <a:t>시각적 피드백</a:t>
            </a:r>
            <a:endParaRPr lang="en-US" altLang="ko-KR"/>
          </a:p>
          <a:p>
            <a:pPr lvl="2">
              <a:defRPr/>
            </a:pPr>
            <a:r>
              <a:rPr lang="en-US" altLang="ko-KR"/>
              <a:t>MPS </a:t>
            </a:r>
            <a:r>
              <a:rPr lang="ko-KR" altLang="en-US"/>
              <a:t>훈련장비는 작업 현장만큼 위험한 장비는 없음</a:t>
            </a:r>
            <a:endParaRPr lang="en-US" altLang="ko-KR"/>
          </a:p>
          <a:p>
            <a:pPr lvl="2">
              <a:defRPr/>
            </a:pPr>
            <a:r>
              <a:rPr lang="ko-KR" altLang="en-US"/>
              <a:t>특정 장비가 동작할 때는 램프를 점등하거나 점멸시켜 시각적으로 피드백 제공</a:t>
            </a:r>
            <a:endParaRPr lang="en-US" altLang="ko-KR"/>
          </a:p>
          <a:p>
            <a:pPr lvl="3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00361645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프로젝트 고찰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향후 개선 방안</a:t>
            </a:r>
            <a:endParaRPr lang="en-US" altLang="ko-KR" sz="1500"/>
          </a:p>
          <a:p>
            <a:pPr lvl="1">
              <a:defRPr/>
            </a:pPr>
            <a:r>
              <a:rPr lang="en-US" altLang="ko-KR" sz="1350" b="1"/>
              <a:t>Cycle Time </a:t>
            </a:r>
            <a:r>
              <a:rPr lang="ko-KR" altLang="en-US" sz="1350" b="1"/>
              <a:t>측정 범위 확장</a:t>
            </a:r>
            <a:endParaRPr lang="en-US" altLang="ko-KR" sz="1350" b="1"/>
          </a:p>
          <a:p>
            <a:pPr lvl="2">
              <a:defRPr/>
            </a:pPr>
            <a:r>
              <a:rPr lang="ko-KR" altLang="en-US" sz="1350"/>
              <a:t>현재 </a:t>
            </a:r>
            <a:r>
              <a:rPr lang="en-US" altLang="ko-KR" sz="1350"/>
              <a:t>Cycle Time </a:t>
            </a:r>
            <a:r>
              <a:rPr lang="ko-KR" altLang="en-US" sz="1350"/>
              <a:t>측정 기능은 적재 과정에 한하여 수행됨</a:t>
            </a:r>
            <a:endParaRPr lang="en-US" altLang="ko-KR" sz="1350"/>
          </a:p>
          <a:p>
            <a:pPr lvl="2">
              <a:defRPr/>
            </a:pPr>
            <a:r>
              <a:rPr lang="ko-KR" altLang="en-US" sz="1350"/>
              <a:t>소재 개별 하역 및 일괄 하역 과정으로도 확장을 고려할 수 있음</a:t>
            </a:r>
            <a:endParaRPr lang="en-US" altLang="ko-KR" sz="1350"/>
          </a:p>
          <a:p>
            <a:pPr marL="269081" lvl="2" indent="0">
              <a:buNone/>
              <a:defRPr/>
            </a:pPr>
            <a:endParaRPr lang="en-US" altLang="ko-KR" sz="1350"/>
          </a:p>
          <a:p>
            <a:pPr lvl="1">
              <a:defRPr/>
            </a:pPr>
            <a:r>
              <a:rPr lang="ko-KR" altLang="en-US" sz="1350" b="1"/>
              <a:t>그래프 가독성 향상</a:t>
            </a:r>
            <a:endParaRPr lang="en-US" altLang="ko-KR" sz="1350" b="1"/>
          </a:p>
          <a:p>
            <a:pPr lvl="2">
              <a:defRPr/>
            </a:pPr>
            <a:r>
              <a:rPr lang="ko-KR" altLang="en-US" sz="1350"/>
              <a:t>현재 그래프의 척도는 고정이라 값이 일정하면 그 변화가 크게 보이지 않음</a:t>
            </a:r>
            <a:endParaRPr lang="en-US" altLang="ko-KR" sz="1350"/>
          </a:p>
          <a:p>
            <a:pPr lvl="2">
              <a:defRPr/>
            </a:pPr>
            <a:r>
              <a:rPr lang="ko-KR" altLang="en-US" sz="1350"/>
              <a:t>데이터가 추가 및 제거될 때마다 그래프의 상한 및 하한을 동적으로 조정</a:t>
            </a:r>
            <a:endParaRPr lang="en-US" altLang="ko-KR" sz="1350"/>
          </a:p>
          <a:p>
            <a:pPr lvl="2">
              <a:defRPr/>
            </a:pPr>
            <a:endParaRPr lang="en-US" altLang="ko-KR" sz="1350"/>
          </a:p>
          <a:p>
            <a:pPr lvl="1">
              <a:defRPr/>
            </a:pPr>
            <a:r>
              <a:rPr lang="ko-KR" altLang="en-US" sz="1350" b="1"/>
              <a:t>안전 사고 방지용 표시기 추가</a:t>
            </a:r>
            <a:endParaRPr lang="en-US" altLang="ko-KR" sz="1350" b="1"/>
          </a:p>
          <a:p>
            <a:pPr lvl="2">
              <a:defRPr/>
            </a:pPr>
            <a:r>
              <a:rPr lang="ko-KR" altLang="en-US" sz="1350"/>
              <a:t>현재 모터 사용시 각각 </a:t>
            </a:r>
            <a:r>
              <a:rPr lang="en-US" altLang="ko-KR" sz="1350"/>
              <a:t>L5, L6</a:t>
            </a:r>
            <a:r>
              <a:rPr lang="ko-KR" altLang="en-US" sz="1350"/>
              <a:t>이 점멸하여 시각적으로 피드백을 제공함</a:t>
            </a:r>
            <a:endParaRPr lang="en-US" altLang="ko-KR" sz="1350"/>
          </a:p>
          <a:p>
            <a:pPr lvl="2">
              <a:defRPr/>
            </a:pPr>
            <a:r>
              <a:rPr lang="ko-KR" altLang="en-US" sz="1350"/>
              <a:t>여기에 부저를 추가하여 청각적 피드백도 제공해 안전성 및 접근성 향상</a:t>
            </a:r>
            <a:endParaRPr lang="en-US" altLang="ko-KR" sz="1350"/>
          </a:p>
          <a:p>
            <a:pPr lvl="2">
              <a:defRPr/>
            </a:pPr>
            <a:endParaRPr lang="en-US" altLang="ko-KR" sz="1350"/>
          </a:p>
          <a:p>
            <a:pPr lvl="2">
              <a:defRPr/>
            </a:pPr>
            <a:endParaRPr lang="en-US" altLang="ko-KR" sz="1350"/>
          </a:p>
          <a:p>
            <a:pPr lvl="1">
              <a:defRPr/>
            </a:pPr>
            <a:endParaRPr lang="en-US" altLang="ko-KR" sz="1350"/>
          </a:p>
        </p:txBody>
      </p:sp>
    </p:spTree>
    <p:extLst>
      <p:ext uri="{BB962C8B-B14F-4D97-AF65-F5344CB8AC3E}">
        <p14:creationId xmlns:p14="http://schemas.microsoft.com/office/powerpoint/2010/main" val="3020951363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FDFE26-8E39-4FF2-AE00-4DDD076C6B4C}"/>
              </a:ext>
            </a:extLst>
          </p:cNvPr>
          <p:cNvSpPr txBox="1"/>
          <p:nvPr/>
        </p:nvSpPr>
        <p:spPr>
          <a:xfrm>
            <a:off x="1781080" y="2407376"/>
            <a:ext cx="41056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>
                <a:latin typeface="+mj-lt"/>
                <a:cs typeface="Calibri" panose="020F0502020204030204" pitchFamily="34" charset="0"/>
              </a:rPr>
              <a:t>Thank You.</a:t>
            </a:r>
            <a:endParaRPr lang="ko-KR" altLang="en-US" sz="5400">
              <a:latin typeface="+mj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709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프로젝트 개요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프로젝트 핵심 목표</a:t>
            </a:r>
            <a:endParaRPr lang="en-US" altLang="ko-KR" sz="1500"/>
          </a:p>
          <a:p>
            <a:pPr lvl="1">
              <a:defRPr/>
            </a:pPr>
            <a:r>
              <a:rPr lang="en-US" altLang="ko-KR" sz="1350"/>
              <a:t>MPS</a:t>
            </a:r>
            <a:r>
              <a:rPr lang="ko-KR" altLang="en-US" sz="1350"/>
              <a:t> 장비 상에서 수행할 수 있는 자동화 공정 구현</a:t>
            </a:r>
            <a:endParaRPr lang="en-US" altLang="ko-KR" sz="1350"/>
          </a:p>
          <a:p>
            <a:pPr lvl="1">
              <a:defRPr/>
            </a:pPr>
            <a:endParaRPr lang="en-US" altLang="ko-KR" sz="1350"/>
          </a:p>
          <a:p>
            <a:pPr lvl="2">
              <a:defRPr/>
            </a:pPr>
            <a:r>
              <a:rPr lang="ko-KR" altLang="en-US" sz="1350" b="1"/>
              <a:t>기본 동작 구현</a:t>
            </a:r>
            <a:endParaRPr lang="en-US" altLang="ko-KR" sz="1350" b="1"/>
          </a:p>
          <a:p>
            <a:pPr lvl="3">
              <a:defRPr/>
            </a:pPr>
            <a:r>
              <a:rPr lang="ko-KR" altLang="en-US" sz="1350"/>
              <a:t>소재 가공 및 분별 적재</a:t>
            </a:r>
            <a:endParaRPr lang="en-US" altLang="ko-KR" sz="1350"/>
          </a:p>
          <a:p>
            <a:pPr lvl="3">
              <a:defRPr/>
            </a:pPr>
            <a:r>
              <a:rPr lang="ko-KR" altLang="en-US" sz="1350"/>
              <a:t>순차적 장비 점검</a:t>
            </a:r>
            <a:endParaRPr lang="en-US" altLang="ko-KR" sz="1350"/>
          </a:p>
          <a:p>
            <a:pPr lvl="3">
              <a:defRPr/>
            </a:pPr>
            <a:endParaRPr lang="en-US" altLang="ko-KR" sz="1350"/>
          </a:p>
          <a:p>
            <a:pPr lvl="2">
              <a:defRPr/>
            </a:pPr>
            <a:r>
              <a:rPr lang="ko-KR" altLang="en-US" sz="1350" b="1"/>
              <a:t>응용 동작 구현</a:t>
            </a:r>
            <a:endParaRPr lang="en-US" altLang="ko-KR" sz="1350" b="1"/>
          </a:p>
          <a:p>
            <a:pPr lvl="3">
              <a:defRPr/>
            </a:pPr>
            <a:r>
              <a:rPr lang="ko-KR" altLang="en-US" sz="1350"/>
              <a:t>소재 선입선출</a:t>
            </a:r>
            <a:r>
              <a:rPr lang="en-US" altLang="ko-KR" sz="1350"/>
              <a:t>(FIFO) </a:t>
            </a:r>
            <a:r>
              <a:rPr lang="ko-KR" altLang="en-US" sz="1350"/>
              <a:t>적재</a:t>
            </a:r>
            <a:endParaRPr lang="en-US" altLang="ko-KR" sz="1350"/>
          </a:p>
          <a:p>
            <a:pPr lvl="3">
              <a:defRPr/>
            </a:pPr>
            <a:r>
              <a:rPr lang="ko-KR" altLang="en-US" sz="1350"/>
              <a:t>소재 개별 하역 및 일괄 하역</a:t>
            </a:r>
            <a:endParaRPr lang="en-US" altLang="ko-KR" sz="1350"/>
          </a:p>
          <a:p>
            <a:pPr lvl="3">
              <a:defRPr/>
            </a:pPr>
            <a:endParaRPr lang="en-US" altLang="ko-KR" sz="1350"/>
          </a:p>
          <a:p>
            <a:pPr lvl="2">
              <a:defRPr/>
            </a:pPr>
            <a:endParaRPr lang="en-US" altLang="ko-KR" sz="1350"/>
          </a:p>
          <a:p>
            <a:pPr lvl="3">
              <a:defRPr/>
            </a:pPr>
            <a:endParaRPr lang="en-US" altLang="ko-KR" sz="1350"/>
          </a:p>
        </p:txBody>
      </p:sp>
      <p:sp>
        <p:nvSpPr>
          <p:cNvPr id="31" name="내용 개체 틀 3">
            <a:extLst>
              <a:ext uri="{FF2B5EF4-FFF2-40B4-BE49-F238E27FC236}">
                <a16:creationId xmlns:a16="http://schemas.microsoft.com/office/drawing/2014/main" id="{F081F597-23FE-46E6-BC28-0751EB31F105}"/>
              </a:ext>
            </a:extLst>
          </p:cNvPr>
          <p:cNvSpPr txBox="1">
            <a:spLocks/>
          </p:cNvSpPr>
          <p:nvPr/>
        </p:nvSpPr>
        <p:spPr>
          <a:xfrm>
            <a:off x="3295650" y="2189437"/>
            <a:ext cx="4254818" cy="2503187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defRPr/>
            </a:pPr>
            <a:r>
              <a:rPr lang="en-US" altLang="ko-KR" sz="1350" b="1"/>
              <a:t>HMI </a:t>
            </a:r>
            <a:r>
              <a:rPr lang="ko-KR" altLang="en-US" sz="1350" b="1"/>
              <a:t>작화</a:t>
            </a:r>
            <a:endParaRPr lang="en-US" altLang="ko-KR" sz="1350" b="1"/>
          </a:p>
          <a:p>
            <a:pPr lvl="3">
              <a:defRPr/>
            </a:pPr>
            <a:r>
              <a:rPr lang="ko-KR" altLang="en-US" sz="1350"/>
              <a:t>목적에 따라 </a:t>
            </a:r>
            <a:r>
              <a:rPr lang="en-US" altLang="ko-KR" sz="1350"/>
              <a:t>Panel </a:t>
            </a:r>
            <a:r>
              <a:rPr lang="ko-KR" altLang="en-US" sz="1350"/>
              <a:t>단위로 화면 분리</a:t>
            </a:r>
            <a:endParaRPr lang="en-US" altLang="ko-KR" sz="1350"/>
          </a:p>
          <a:p>
            <a:pPr lvl="3">
              <a:defRPr/>
            </a:pPr>
            <a:r>
              <a:rPr lang="ko-KR" altLang="en-US" sz="1350"/>
              <a:t>공정 설정값 </a:t>
            </a:r>
            <a:r>
              <a:rPr lang="en-US" altLang="ko-KR" sz="1350"/>
              <a:t>Configuration </a:t>
            </a:r>
            <a:r>
              <a:rPr lang="ko-KR" altLang="en-US" sz="1350"/>
              <a:t>가능</a:t>
            </a:r>
            <a:endParaRPr lang="en-US" altLang="ko-KR" sz="1350"/>
          </a:p>
          <a:p>
            <a:pPr lvl="3">
              <a:defRPr/>
            </a:pPr>
            <a:endParaRPr lang="en-US" altLang="ko-KR" sz="1350"/>
          </a:p>
          <a:p>
            <a:pPr lvl="2">
              <a:defRPr/>
            </a:pPr>
            <a:r>
              <a:rPr lang="ko-KR" altLang="en-US" sz="1350" b="1"/>
              <a:t>부가 기능 구현</a:t>
            </a:r>
            <a:endParaRPr lang="en-US" altLang="ko-KR" sz="1350" b="1"/>
          </a:p>
          <a:p>
            <a:pPr lvl="3">
              <a:defRPr/>
            </a:pPr>
            <a:r>
              <a:rPr lang="en-US" altLang="ko-KR" sz="1350"/>
              <a:t>POR</a:t>
            </a:r>
            <a:r>
              <a:rPr lang="ko-KR" altLang="en-US" sz="1350"/>
              <a:t> </a:t>
            </a:r>
            <a:r>
              <a:rPr lang="en-US" altLang="ko-KR" sz="1350"/>
              <a:t>(Power On Reset)</a:t>
            </a:r>
          </a:p>
          <a:p>
            <a:pPr lvl="3">
              <a:defRPr/>
            </a:pPr>
            <a:r>
              <a:rPr lang="en-US" altLang="ko-KR" sz="1350"/>
              <a:t>Emergency Stop &amp; Release</a:t>
            </a:r>
          </a:p>
          <a:p>
            <a:pPr lvl="3">
              <a:defRPr/>
            </a:pPr>
            <a:r>
              <a:rPr lang="en-US" altLang="ko-KR" sz="1350"/>
              <a:t>MPS</a:t>
            </a:r>
            <a:r>
              <a:rPr lang="ko-KR" altLang="en-US" sz="1350"/>
              <a:t> </a:t>
            </a:r>
            <a:r>
              <a:rPr lang="en-US" altLang="ko-KR" sz="1350"/>
              <a:t>Cycle Time </a:t>
            </a:r>
            <a:r>
              <a:rPr lang="ko-KR" altLang="en-US" sz="1350"/>
              <a:t>측정 및 시각화</a:t>
            </a:r>
            <a:endParaRPr lang="en-US" altLang="ko-KR" sz="1350"/>
          </a:p>
          <a:p>
            <a:pPr lvl="3">
              <a:defRPr/>
            </a:pPr>
            <a:r>
              <a:rPr lang="en-US" altLang="ko-KR" sz="1350"/>
              <a:t>HMI </a:t>
            </a:r>
            <a:r>
              <a:rPr lang="ko-KR" altLang="en-US" sz="1350"/>
              <a:t>다국어 지원</a:t>
            </a:r>
            <a:r>
              <a:rPr lang="en-US" altLang="ko-KR" sz="1350"/>
              <a:t> (EN, KR, JP)</a:t>
            </a:r>
          </a:p>
          <a:p>
            <a:pPr lvl="3">
              <a:defRPr/>
            </a:pPr>
            <a:endParaRPr lang="en-US" altLang="ko-KR" sz="1350"/>
          </a:p>
          <a:p>
            <a:pPr lvl="2">
              <a:defRPr/>
            </a:pPr>
            <a:endParaRPr lang="en-US" altLang="ko-KR" sz="1350"/>
          </a:p>
          <a:p>
            <a:pPr lvl="3">
              <a:defRPr/>
            </a:pPr>
            <a:endParaRPr lang="en-US" altLang="ko-KR" sz="1350"/>
          </a:p>
          <a:p>
            <a:pPr lvl="3">
              <a:defRPr/>
            </a:pPr>
            <a:endParaRPr lang="en-US" altLang="ko-KR" sz="1350"/>
          </a:p>
        </p:txBody>
      </p:sp>
    </p:spTree>
    <p:extLst>
      <p:ext uri="{BB962C8B-B14F-4D97-AF65-F5344CB8AC3E}">
        <p14:creationId xmlns:p14="http://schemas.microsoft.com/office/powerpoint/2010/main" val="395603297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프로젝트 개요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역할 분담</a:t>
            </a:r>
            <a:endParaRPr lang="en-US" altLang="ko-KR" sz="1500"/>
          </a:p>
          <a:p>
            <a:pPr lvl="1">
              <a:defRPr/>
            </a:pPr>
            <a:r>
              <a:rPr lang="ko-KR" altLang="en-US" sz="1500" b="1"/>
              <a:t>최민석</a:t>
            </a:r>
            <a:endParaRPr lang="en-US" altLang="ko-KR" sz="1500" b="1"/>
          </a:p>
          <a:p>
            <a:pPr lvl="2">
              <a:defRPr/>
            </a:pPr>
            <a:r>
              <a:rPr lang="ko-KR" altLang="en-US" sz="1500"/>
              <a:t>프로젝트 기획 및 설계</a:t>
            </a:r>
            <a:endParaRPr lang="en-US" altLang="ko-KR" sz="1500"/>
          </a:p>
          <a:p>
            <a:pPr lvl="2">
              <a:defRPr/>
            </a:pPr>
            <a:r>
              <a:rPr lang="ko-KR" altLang="en-US" sz="1500"/>
              <a:t>기본 동작</a:t>
            </a:r>
            <a:r>
              <a:rPr lang="en-US" altLang="ko-KR" sz="1500"/>
              <a:t> </a:t>
            </a:r>
            <a:r>
              <a:rPr lang="ko-KR" altLang="en-US" sz="1500"/>
              <a:t>일부 및 소재 개별 하역 기능 구현</a:t>
            </a:r>
            <a:endParaRPr lang="en-US" altLang="ko-KR" sz="1500"/>
          </a:p>
          <a:p>
            <a:pPr lvl="2">
              <a:defRPr/>
            </a:pPr>
            <a:r>
              <a:rPr lang="en-US" altLang="ko-KR" sz="1500"/>
              <a:t>HMI </a:t>
            </a:r>
            <a:r>
              <a:rPr lang="ko-KR" altLang="en-US" sz="1500"/>
              <a:t>설계 및 작화</a:t>
            </a:r>
            <a:endParaRPr lang="en-US" altLang="ko-KR" sz="1500"/>
          </a:p>
          <a:p>
            <a:pPr lvl="1">
              <a:defRPr/>
            </a:pPr>
            <a:endParaRPr lang="en-US" altLang="ko-KR" sz="1500"/>
          </a:p>
          <a:p>
            <a:pPr lvl="1">
              <a:defRPr/>
            </a:pPr>
            <a:r>
              <a:rPr lang="ko-KR" altLang="en-US" sz="1500" b="1"/>
              <a:t>최민지</a:t>
            </a:r>
            <a:endParaRPr lang="en-US" altLang="ko-KR" sz="1500" b="1"/>
          </a:p>
          <a:p>
            <a:pPr lvl="2">
              <a:defRPr/>
            </a:pPr>
            <a:r>
              <a:rPr lang="ko-KR" altLang="en-US" sz="1500"/>
              <a:t>순차적 장비 점검 기본 동작 구현</a:t>
            </a:r>
            <a:endParaRPr lang="en-US" altLang="ko-KR" sz="1500"/>
          </a:p>
          <a:p>
            <a:pPr lvl="2">
              <a:defRPr/>
            </a:pPr>
            <a:r>
              <a:rPr lang="ko-KR" altLang="en-US" sz="1500"/>
              <a:t>소재 선입선출 적재</a:t>
            </a:r>
            <a:r>
              <a:rPr lang="en-US" altLang="ko-KR" sz="1500"/>
              <a:t>, </a:t>
            </a:r>
            <a:r>
              <a:rPr lang="ko-KR" altLang="en-US" sz="1500"/>
              <a:t>소재 일괄 하역 기능 구현</a:t>
            </a:r>
            <a:endParaRPr lang="en-US" altLang="ko-KR" sz="1500"/>
          </a:p>
          <a:p>
            <a:pPr lvl="2">
              <a:defRPr/>
            </a:pPr>
            <a:r>
              <a:rPr lang="en-US" altLang="ko-KR" sz="1500"/>
              <a:t>Cycle Time </a:t>
            </a:r>
            <a:r>
              <a:rPr lang="ko-KR" altLang="en-US" sz="1500"/>
              <a:t>측정 및 그래프 시각화 기능 구현</a:t>
            </a:r>
            <a:endParaRPr lang="en-US" altLang="ko-KR" sz="1500"/>
          </a:p>
          <a:p>
            <a:pPr lvl="2">
              <a:defRPr/>
            </a:pPr>
            <a:endParaRPr lang="en-US" altLang="ko-KR" sz="1350"/>
          </a:p>
        </p:txBody>
      </p:sp>
    </p:spTree>
    <p:extLst>
      <p:ext uri="{BB962C8B-B14F-4D97-AF65-F5344CB8AC3E}">
        <p14:creationId xmlns:p14="http://schemas.microsoft.com/office/powerpoint/2010/main" val="362268021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시스템 아키텍처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1500"/>
              <a:t>PLC </a:t>
            </a:r>
            <a:r>
              <a:rPr lang="ko-KR" altLang="en-US" sz="1500"/>
              <a:t>프로그램 구성 </a:t>
            </a:r>
            <a:r>
              <a:rPr lang="en-US" altLang="ko-KR" sz="1500"/>
              <a:t>(GX WORKS 2)</a:t>
            </a:r>
          </a:p>
          <a:p>
            <a:pPr lvl="1">
              <a:defRPr/>
            </a:pPr>
            <a:r>
              <a:rPr lang="ko-KR" altLang="en-US" sz="1350"/>
              <a:t>목적에 따라 프로그램 파일을 분리하고 협업</a:t>
            </a:r>
            <a:endParaRPr lang="en-US" altLang="ko-KR" sz="1350"/>
          </a:p>
          <a:p>
            <a:pPr lvl="2">
              <a:lnSpc>
                <a:spcPct val="120000"/>
              </a:lnSpc>
              <a:defRPr/>
            </a:pPr>
            <a:r>
              <a:rPr lang="en-US" altLang="ko-KR" sz="1350" b="1"/>
              <a:t>INIT</a:t>
            </a:r>
            <a:r>
              <a:rPr lang="en-US" altLang="ko-KR" sz="1350"/>
              <a:t>: </a:t>
            </a:r>
            <a:r>
              <a:rPr lang="ko-KR" altLang="en-US" sz="1350"/>
              <a:t>시스템 변수 초기화 및 </a:t>
            </a:r>
            <a:r>
              <a:rPr lang="en-US" altLang="ko-KR" sz="1350"/>
              <a:t>POR </a:t>
            </a:r>
            <a:r>
              <a:rPr lang="ko-KR" altLang="en-US" sz="1350"/>
              <a:t>수행</a:t>
            </a:r>
            <a:endParaRPr lang="en-US" altLang="ko-KR" sz="1350"/>
          </a:p>
          <a:p>
            <a:pPr lvl="2">
              <a:lnSpc>
                <a:spcPct val="120000"/>
              </a:lnSpc>
              <a:defRPr/>
            </a:pPr>
            <a:r>
              <a:rPr lang="en-US" altLang="ko-KR" sz="1350" b="1"/>
              <a:t>SERVO</a:t>
            </a:r>
            <a:r>
              <a:rPr lang="en-US" altLang="ko-KR" sz="1350"/>
              <a:t>: </a:t>
            </a:r>
            <a:r>
              <a:rPr lang="ko-KR" altLang="en-US" sz="1350"/>
              <a:t>서보 모터 제어 동작 구현</a:t>
            </a:r>
            <a:endParaRPr lang="en-US" altLang="ko-KR" sz="1350"/>
          </a:p>
          <a:p>
            <a:pPr lvl="2">
              <a:lnSpc>
                <a:spcPct val="120000"/>
              </a:lnSpc>
              <a:defRPr/>
            </a:pPr>
            <a:r>
              <a:rPr lang="en-US" altLang="ko-KR" sz="1350" b="1"/>
              <a:t>MAIN</a:t>
            </a:r>
            <a:r>
              <a:rPr lang="en-US" altLang="ko-KR" sz="1350"/>
              <a:t>: </a:t>
            </a:r>
            <a:r>
              <a:rPr lang="ko-KR" altLang="en-US" sz="1350"/>
              <a:t>소재 가공 및 분별 적재</a:t>
            </a:r>
            <a:r>
              <a:rPr lang="en-US" altLang="ko-KR" sz="1350"/>
              <a:t>, FIFO </a:t>
            </a:r>
            <a:r>
              <a:rPr lang="ko-KR" altLang="en-US" sz="1350"/>
              <a:t>구현</a:t>
            </a:r>
            <a:endParaRPr lang="en-US" altLang="ko-KR" sz="1350"/>
          </a:p>
          <a:p>
            <a:pPr lvl="2">
              <a:lnSpc>
                <a:spcPct val="120000"/>
              </a:lnSpc>
              <a:defRPr/>
            </a:pPr>
            <a:r>
              <a:rPr lang="en-US" altLang="ko-KR" sz="1350" b="1"/>
              <a:t>TEST</a:t>
            </a:r>
            <a:r>
              <a:rPr lang="en-US" altLang="ko-KR" sz="1350"/>
              <a:t>: </a:t>
            </a:r>
            <a:r>
              <a:rPr lang="ko-KR" altLang="en-US" sz="1350"/>
              <a:t>순차적 장비 점검 동작 구현</a:t>
            </a:r>
            <a:endParaRPr lang="en-US" altLang="ko-KR" sz="1350"/>
          </a:p>
          <a:p>
            <a:pPr lvl="2">
              <a:lnSpc>
                <a:spcPct val="120000"/>
              </a:lnSpc>
              <a:defRPr/>
            </a:pPr>
            <a:r>
              <a:rPr lang="en-US" altLang="ko-KR" sz="1350" b="1"/>
              <a:t>UNLOAD1</a:t>
            </a:r>
            <a:r>
              <a:rPr lang="en-US" altLang="ko-KR" sz="1350"/>
              <a:t>: </a:t>
            </a:r>
            <a:r>
              <a:rPr lang="ko-KR" altLang="en-US" sz="1350"/>
              <a:t>소재 개별 하역 구현</a:t>
            </a:r>
            <a:endParaRPr lang="en-US" altLang="ko-KR" sz="1350"/>
          </a:p>
          <a:p>
            <a:pPr lvl="2">
              <a:lnSpc>
                <a:spcPct val="120000"/>
              </a:lnSpc>
              <a:defRPr/>
            </a:pPr>
            <a:r>
              <a:rPr lang="en-US" altLang="ko-KR" sz="1350" b="1"/>
              <a:t>UNLOAD2</a:t>
            </a:r>
            <a:r>
              <a:rPr lang="en-US" altLang="ko-KR" sz="1350"/>
              <a:t>: </a:t>
            </a:r>
            <a:r>
              <a:rPr lang="ko-KR" altLang="en-US" sz="1350"/>
              <a:t>소재 일괄 하역 구현</a:t>
            </a:r>
            <a:endParaRPr lang="en-US" altLang="ko-KR" sz="1350"/>
          </a:p>
          <a:p>
            <a:pPr lvl="2">
              <a:lnSpc>
                <a:spcPct val="120000"/>
              </a:lnSpc>
              <a:defRPr/>
            </a:pPr>
            <a:r>
              <a:rPr lang="en-US" altLang="ko-KR" sz="1350" b="1"/>
              <a:t>STAT</a:t>
            </a:r>
            <a:r>
              <a:rPr lang="en-US" altLang="ko-KR" sz="1350"/>
              <a:t>:</a:t>
            </a:r>
            <a:r>
              <a:rPr lang="ko-KR" altLang="en-US" sz="1350"/>
              <a:t> 시스템 통계 측정</a:t>
            </a:r>
            <a:endParaRPr lang="en-US" altLang="ko-KR" sz="1350"/>
          </a:p>
          <a:p>
            <a:pPr lvl="2">
              <a:lnSpc>
                <a:spcPct val="120000"/>
              </a:lnSpc>
              <a:defRPr/>
            </a:pPr>
            <a:r>
              <a:rPr lang="en-US" altLang="ko-KR" sz="1350" b="1"/>
              <a:t>OUTPUT</a:t>
            </a:r>
            <a:r>
              <a:rPr lang="en-US" altLang="ko-KR" sz="1350"/>
              <a:t>: </a:t>
            </a:r>
            <a:r>
              <a:rPr lang="ko-KR" altLang="en-US" sz="1350"/>
              <a:t>시스템 출력 모음</a:t>
            </a:r>
            <a:endParaRPr lang="en-US" altLang="ko-KR" sz="135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FF04FBC-4E84-44C8-8A68-3EBCA62D6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550" y="1924039"/>
            <a:ext cx="2424213" cy="1866923"/>
          </a:xfrm>
          <a:prstGeom prst="rect">
            <a:avLst/>
          </a:prstGeom>
        </p:spPr>
      </p:pic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4FBAB9E9-D851-4E64-A59E-CFC94381A9F0}"/>
              </a:ext>
            </a:extLst>
          </p:cNvPr>
          <p:cNvSpPr/>
          <p:nvPr/>
        </p:nvSpPr>
        <p:spPr>
          <a:xfrm>
            <a:off x="4495800" y="1924039"/>
            <a:ext cx="202500" cy="186692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</p:spTree>
    <p:extLst>
      <p:ext uri="{BB962C8B-B14F-4D97-AF65-F5344CB8AC3E}">
        <p14:creationId xmlns:p14="http://schemas.microsoft.com/office/powerpoint/2010/main" val="20404322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기본 동작 설명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순차적 장비 점검 </a:t>
            </a:r>
            <a:r>
              <a:rPr lang="en-US" altLang="ko-KR" sz="1500"/>
              <a:t>(TEST)</a:t>
            </a:r>
          </a:p>
          <a:p>
            <a:pPr lvl="1">
              <a:defRPr/>
            </a:pPr>
            <a:r>
              <a:rPr lang="ko-KR" altLang="en-US" sz="1350"/>
              <a:t>공정 가동 전</a:t>
            </a:r>
            <a:r>
              <a:rPr lang="en-US" altLang="ko-KR" sz="1350"/>
              <a:t>, </a:t>
            </a:r>
            <a:r>
              <a:rPr lang="ko-KR" altLang="en-US" sz="1350"/>
              <a:t>장비가 제대로 동작하는지 </a:t>
            </a:r>
            <a:r>
              <a:rPr lang="ko-KR" altLang="en-US" sz="1350" b="1"/>
              <a:t>점검</a:t>
            </a:r>
            <a:r>
              <a:rPr lang="ko-KR" altLang="en-US" sz="1350"/>
              <a:t>하기 위한 기능</a:t>
            </a:r>
            <a:endParaRPr lang="en-US" altLang="ko-KR" sz="1350"/>
          </a:p>
          <a:p>
            <a:pPr lvl="1">
              <a:defRPr/>
            </a:pPr>
            <a:endParaRPr lang="en-US" altLang="ko-KR" sz="1350"/>
          </a:p>
          <a:p>
            <a:pPr lvl="1">
              <a:defRPr/>
            </a:pPr>
            <a:r>
              <a:rPr lang="ko-KR" altLang="en-US" sz="1350"/>
              <a:t>동작 과정 설명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소재가 없고 서보가 원점에 위치한 상태에서 </a:t>
            </a:r>
            <a:r>
              <a:rPr lang="en-US" altLang="ko-KR" sz="1350"/>
              <a:t>PB2</a:t>
            </a:r>
            <a:r>
              <a:rPr lang="ko-KR" altLang="en-US" sz="1350"/>
              <a:t>를 누르거나 </a:t>
            </a:r>
            <a:r>
              <a:rPr lang="en-US" altLang="ko-KR" sz="1350"/>
              <a:t>TEST </a:t>
            </a:r>
            <a:r>
              <a:rPr lang="ko-KR" altLang="en-US" sz="1350"/>
              <a:t>버튼을 눌러 실행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실행 </a:t>
            </a:r>
            <a:r>
              <a:rPr lang="en-US" altLang="ko-KR" sz="1350"/>
              <a:t>1</a:t>
            </a:r>
            <a:r>
              <a:rPr lang="ko-KR" altLang="en-US" sz="1350"/>
              <a:t>초 후</a:t>
            </a:r>
            <a:r>
              <a:rPr lang="en-US" altLang="ko-KR" sz="1350"/>
              <a:t>, </a:t>
            </a:r>
            <a:r>
              <a:rPr lang="ko-KR" altLang="en-US" sz="1350"/>
              <a:t>공급→분배→가공→배출→스토퍼→흡착→창고 실린더가 순차적으로 전진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마지막 실린더가 전진 완료하면 모든 실린더를 일괄적으로 후진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이후 </a:t>
            </a:r>
            <a:r>
              <a:rPr lang="en-US" altLang="ko-KR" sz="1350"/>
              <a:t>1</a:t>
            </a:r>
            <a:r>
              <a:rPr lang="ko-KR" altLang="en-US" sz="1350"/>
              <a:t>번 램프부터 </a:t>
            </a:r>
            <a:r>
              <a:rPr lang="en-US" altLang="ko-KR" sz="1350"/>
              <a:t>7</a:t>
            </a:r>
            <a:r>
              <a:rPr lang="ko-KR" altLang="en-US" sz="1350"/>
              <a:t>번까지 하나씩 </a:t>
            </a:r>
            <a:r>
              <a:rPr lang="en-US" altLang="ko-KR" sz="1350"/>
              <a:t>0.5</a:t>
            </a:r>
            <a:r>
              <a:rPr lang="ko-KR" altLang="en-US" sz="1350"/>
              <a:t>초 간격으로 순차적으로 점등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모든 램프가 점등하면 </a:t>
            </a:r>
            <a:r>
              <a:rPr lang="en-US" altLang="ko-KR" sz="1350"/>
              <a:t>1</a:t>
            </a:r>
            <a:r>
              <a:rPr lang="ko-KR" altLang="en-US" sz="1350"/>
              <a:t>초 간격으로 </a:t>
            </a:r>
            <a:r>
              <a:rPr lang="en-US" altLang="ko-KR" sz="1350"/>
              <a:t>3</a:t>
            </a:r>
            <a:r>
              <a:rPr lang="ko-KR" altLang="en-US" sz="1350"/>
              <a:t>번 점멸한 뒤 부저를 </a:t>
            </a:r>
            <a:r>
              <a:rPr lang="en-US" altLang="ko-KR" sz="1350"/>
              <a:t>0.2</a:t>
            </a:r>
            <a:r>
              <a:rPr lang="ko-KR" altLang="en-US" sz="1350"/>
              <a:t>초간 울리고 일괄 소등 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endParaRPr lang="en-US" altLang="ko-KR" sz="1350"/>
          </a:p>
          <a:p>
            <a:pPr lvl="1">
              <a:defRPr/>
            </a:pPr>
            <a:endParaRPr lang="en-US" altLang="ko-KR" sz="1350"/>
          </a:p>
        </p:txBody>
      </p:sp>
    </p:spTree>
    <p:extLst>
      <p:ext uri="{BB962C8B-B14F-4D97-AF65-F5344CB8AC3E}">
        <p14:creationId xmlns:p14="http://schemas.microsoft.com/office/powerpoint/2010/main" val="64052582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기본 동작 설명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순차적 장비 점검 </a:t>
            </a:r>
            <a:r>
              <a:rPr lang="en-US" altLang="ko-KR" sz="1500"/>
              <a:t>(TEST)</a:t>
            </a:r>
          </a:p>
          <a:p>
            <a:pPr lvl="1">
              <a:defRPr/>
            </a:pPr>
            <a:r>
              <a:rPr lang="en-US" altLang="ko-KR" sz="1350">
                <a:hlinkClick r:id="rId2"/>
              </a:rPr>
              <a:t>https://youtu.be/1OP95QDDXJI</a:t>
            </a:r>
            <a:r>
              <a:rPr lang="en-US" altLang="ko-KR" sz="135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1230299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소재 가공 및 분별 적재 </a:t>
            </a:r>
            <a:r>
              <a:rPr lang="en-US" altLang="ko-KR" sz="1500"/>
              <a:t>(RUN)</a:t>
            </a:r>
          </a:p>
          <a:p>
            <a:pPr lvl="1">
              <a:defRPr/>
            </a:pPr>
            <a:r>
              <a:rPr lang="ko-KR" altLang="en-US" sz="1350"/>
              <a:t>공정을 가동하여 소재를 가공하고 운반하여 선반에 적재</a:t>
            </a:r>
            <a:endParaRPr lang="en-US" altLang="ko-KR" sz="1350"/>
          </a:p>
          <a:p>
            <a:pPr lvl="1">
              <a:defRPr/>
            </a:pPr>
            <a:endParaRPr lang="en-US" altLang="ko-KR" sz="1350"/>
          </a:p>
          <a:p>
            <a:pPr lvl="1">
              <a:defRPr/>
            </a:pPr>
            <a:r>
              <a:rPr lang="ko-KR" altLang="en-US" sz="1350"/>
              <a:t>동작 과정 설명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소재가 공급된 상태에서 </a:t>
            </a:r>
            <a:r>
              <a:rPr lang="en-US" altLang="ko-KR" sz="1350"/>
              <a:t>PB1</a:t>
            </a:r>
            <a:r>
              <a:rPr lang="ko-KR" altLang="en-US" sz="1350"/>
              <a:t>을 누르거나 </a:t>
            </a:r>
            <a:r>
              <a:rPr lang="en-US" altLang="ko-KR" sz="1350"/>
              <a:t>RUN </a:t>
            </a:r>
            <a:r>
              <a:rPr lang="ko-KR" altLang="en-US" sz="1350"/>
              <a:t>버튼을 눌러 실행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실행 </a:t>
            </a:r>
            <a:r>
              <a:rPr lang="en-US" altLang="ko-KR" sz="1350"/>
              <a:t>1</a:t>
            </a:r>
            <a:r>
              <a:rPr lang="ko-KR" altLang="en-US" sz="1350"/>
              <a:t>초 후</a:t>
            </a:r>
            <a:r>
              <a:rPr lang="en-US" altLang="ko-KR" sz="1350"/>
              <a:t>, </a:t>
            </a:r>
            <a:r>
              <a:rPr lang="ko-KR" altLang="en-US" sz="1350"/>
              <a:t>공급 실린더를 전진해 소재를 고정한 상태에서 가공 진행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가공 이후 소재를 벨트 위에 올려놓고 운반하며 재질 판별 후 끝까지 운반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r>
              <a:rPr lang="ko-KR" altLang="en-US" sz="1350"/>
              <a:t>서보 모터가 하강해 소재를 선반에 적재하고 중간으로 복귀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endParaRPr lang="en-US" altLang="ko-KR" sz="1350"/>
          </a:p>
          <a:p>
            <a:pPr marL="350044" lvl="1" indent="-214313">
              <a:defRPr/>
            </a:pPr>
            <a:r>
              <a:rPr lang="ko-KR" altLang="en-US" sz="1350"/>
              <a:t>세부 사항</a:t>
            </a:r>
            <a:endParaRPr lang="en-US" altLang="ko-KR" sz="1350"/>
          </a:p>
          <a:p>
            <a:pPr marL="483394" lvl="2" indent="-214313">
              <a:defRPr/>
            </a:pPr>
            <a:r>
              <a:rPr lang="ko-KR" altLang="en-US" sz="1350"/>
              <a:t>가공 횟수와 시간은 </a:t>
            </a:r>
            <a:r>
              <a:rPr lang="en-US" altLang="ko-KR" sz="1350"/>
              <a:t>HMI</a:t>
            </a:r>
            <a:r>
              <a:rPr lang="ko-KR" altLang="en-US" sz="1350"/>
              <a:t>의 </a:t>
            </a:r>
            <a:r>
              <a:rPr lang="en-US" altLang="ko-KR" sz="1350"/>
              <a:t>SETTING PANEL</a:t>
            </a:r>
            <a:r>
              <a:rPr lang="ko-KR" altLang="en-US" sz="1350"/>
              <a:t>에서 설정 가능</a:t>
            </a:r>
            <a:endParaRPr lang="en-US" altLang="ko-KR" sz="1350"/>
          </a:p>
          <a:p>
            <a:pPr marL="483394" lvl="2" indent="-214313">
              <a:defRPr/>
            </a:pPr>
            <a:r>
              <a:rPr lang="ko-KR" altLang="en-US" sz="1350"/>
              <a:t>금속은 </a:t>
            </a:r>
            <a:r>
              <a:rPr lang="en-US" altLang="ko-KR" sz="1350"/>
              <a:t>1, 3, 5</a:t>
            </a:r>
            <a:r>
              <a:rPr lang="ko-KR" altLang="en-US" sz="1350"/>
              <a:t>번</a:t>
            </a:r>
            <a:r>
              <a:rPr lang="en-US" altLang="ko-KR" sz="1350"/>
              <a:t> </a:t>
            </a:r>
            <a:r>
              <a:rPr lang="ko-KR" altLang="en-US" sz="1350"/>
              <a:t>창고에</a:t>
            </a:r>
            <a:r>
              <a:rPr lang="en-US" altLang="ko-KR" sz="1350"/>
              <a:t>, </a:t>
            </a:r>
            <a:r>
              <a:rPr lang="ko-KR" altLang="en-US" sz="1350"/>
              <a:t>비금속은 </a:t>
            </a:r>
            <a:r>
              <a:rPr lang="en-US" altLang="ko-KR" sz="1350"/>
              <a:t>2, 4, 6</a:t>
            </a:r>
            <a:r>
              <a:rPr lang="ko-KR" altLang="en-US" sz="1350"/>
              <a:t>번 창고에 저장</a:t>
            </a:r>
            <a:endParaRPr lang="en-US" altLang="ko-KR" sz="1350"/>
          </a:p>
          <a:p>
            <a:pPr marL="526256" lvl="2" indent="-257175">
              <a:buFont typeface="+mj-lt"/>
              <a:buAutoNum type="arabicPeriod"/>
              <a:defRPr/>
            </a:pPr>
            <a:endParaRPr lang="en-US" altLang="ko-KR" sz="1350"/>
          </a:p>
          <a:p>
            <a:pPr marL="132159" lvl="1" indent="0">
              <a:buNone/>
              <a:defRPr/>
            </a:pPr>
            <a:endParaRPr lang="en-US" altLang="ko-KR" sz="135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EE8B302-ACC6-411B-BA1B-FBE5B80AA9E9}"/>
              </a:ext>
            </a:extLst>
          </p:cNvPr>
          <p:cNvSpPr/>
          <p:nvPr/>
        </p:nvSpPr>
        <p:spPr>
          <a:xfrm>
            <a:off x="5581650" y="4361696"/>
            <a:ext cx="540000" cy="3375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>
                <a:solidFill>
                  <a:schemeClr val="tx1"/>
                </a:solidFill>
              </a:rPr>
              <a:t>1</a:t>
            </a:r>
            <a:r>
              <a:rPr lang="ko-KR" altLang="en-US" sz="105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23807EB-FF6E-44E3-87E0-5D0FBCEB3C81}"/>
              </a:ext>
            </a:extLst>
          </p:cNvPr>
          <p:cNvSpPr/>
          <p:nvPr/>
        </p:nvSpPr>
        <p:spPr>
          <a:xfrm>
            <a:off x="6266925" y="4361696"/>
            <a:ext cx="540000" cy="3375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>
                <a:solidFill>
                  <a:schemeClr val="tx1"/>
                </a:solidFill>
              </a:rPr>
              <a:t>2</a:t>
            </a:r>
            <a:r>
              <a:rPr lang="ko-KR" altLang="en-US" sz="105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D200F0B-4E46-404A-92DF-F81F5A41AAFA}"/>
              </a:ext>
            </a:extLst>
          </p:cNvPr>
          <p:cNvSpPr/>
          <p:nvPr/>
        </p:nvSpPr>
        <p:spPr>
          <a:xfrm>
            <a:off x="5238750" y="4699667"/>
            <a:ext cx="1890000" cy="135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93A945-9EF4-4857-8905-2A3BFBE917DB}"/>
              </a:ext>
            </a:extLst>
          </p:cNvPr>
          <p:cNvSpPr/>
          <p:nvPr/>
        </p:nvSpPr>
        <p:spPr>
          <a:xfrm>
            <a:off x="5581650" y="3847346"/>
            <a:ext cx="540000" cy="3375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>
                <a:solidFill>
                  <a:schemeClr val="tx1"/>
                </a:solidFill>
              </a:rPr>
              <a:t>3</a:t>
            </a:r>
            <a:r>
              <a:rPr lang="ko-KR" altLang="en-US" sz="105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3710062-065E-45AF-B6B9-DFEE4C351CB2}"/>
              </a:ext>
            </a:extLst>
          </p:cNvPr>
          <p:cNvSpPr/>
          <p:nvPr/>
        </p:nvSpPr>
        <p:spPr>
          <a:xfrm>
            <a:off x="6266925" y="3847346"/>
            <a:ext cx="540000" cy="3375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>
                <a:solidFill>
                  <a:schemeClr val="tx1"/>
                </a:solidFill>
              </a:rPr>
              <a:t>4</a:t>
            </a:r>
            <a:r>
              <a:rPr lang="ko-KR" altLang="en-US" sz="105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6171A93-01FC-4D40-B62E-3BD5965B6BC0}"/>
              </a:ext>
            </a:extLst>
          </p:cNvPr>
          <p:cNvSpPr/>
          <p:nvPr/>
        </p:nvSpPr>
        <p:spPr>
          <a:xfrm>
            <a:off x="5238750" y="4185317"/>
            <a:ext cx="1890000" cy="135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D0B89D-5ED9-44D2-9F3A-4DC328532CFC}"/>
              </a:ext>
            </a:extLst>
          </p:cNvPr>
          <p:cNvSpPr/>
          <p:nvPr/>
        </p:nvSpPr>
        <p:spPr>
          <a:xfrm>
            <a:off x="5581650" y="3335925"/>
            <a:ext cx="540000" cy="3375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>
                <a:solidFill>
                  <a:schemeClr val="tx1"/>
                </a:solidFill>
              </a:rPr>
              <a:t>5</a:t>
            </a:r>
            <a:r>
              <a:rPr lang="ko-KR" altLang="en-US" sz="105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C03D426-56F6-4570-8F9C-FEC0CC52EA0D}"/>
              </a:ext>
            </a:extLst>
          </p:cNvPr>
          <p:cNvSpPr/>
          <p:nvPr/>
        </p:nvSpPr>
        <p:spPr>
          <a:xfrm>
            <a:off x="6266925" y="3335925"/>
            <a:ext cx="540000" cy="3375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>
                <a:solidFill>
                  <a:schemeClr val="tx1"/>
                </a:solidFill>
              </a:rPr>
              <a:t>6</a:t>
            </a:r>
            <a:r>
              <a:rPr lang="ko-KR" altLang="en-US" sz="105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F8A528F-C526-498E-859D-6807C4C995EF}"/>
              </a:ext>
            </a:extLst>
          </p:cNvPr>
          <p:cNvSpPr/>
          <p:nvPr/>
        </p:nvSpPr>
        <p:spPr>
          <a:xfrm>
            <a:off x="5238750" y="3673895"/>
            <a:ext cx="1890000" cy="135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1" name="제목 30">
            <a:extLst>
              <a:ext uri="{FF2B5EF4-FFF2-40B4-BE49-F238E27FC236}">
                <a16:creationId xmlns:a16="http://schemas.microsoft.com/office/drawing/2014/main" id="{68CEEC81-8C69-4392-B245-4DA9870C2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기본 동작 설명</a:t>
            </a:r>
          </a:p>
        </p:txBody>
      </p:sp>
    </p:spTree>
    <p:extLst>
      <p:ext uri="{BB962C8B-B14F-4D97-AF65-F5344CB8AC3E}">
        <p14:creationId xmlns:p14="http://schemas.microsoft.com/office/powerpoint/2010/main" val="168651400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486401" y="4837541"/>
            <a:ext cx="1845482" cy="163085"/>
          </a:xfrm>
        </p:spPr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84950" y="1426696"/>
            <a:ext cx="7250101" cy="3573929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1500"/>
              <a:t>소재 선입선출 적재 </a:t>
            </a:r>
            <a:r>
              <a:rPr lang="en-US" altLang="ko-KR" sz="1500"/>
              <a:t>(FIFO)</a:t>
            </a:r>
            <a:endParaRPr lang="en-US" altLang="ko-KR"/>
          </a:p>
          <a:p>
            <a:pPr lvl="1">
              <a:defRPr/>
            </a:pPr>
            <a:r>
              <a:rPr lang="ko-KR" altLang="en-US" sz="1350"/>
              <a:t>창고가 가득 찬 상태에서 새로운 소재가 투입되면</a:t>
            </a:r>
            <a:r>
              <a:rPr lang="en-US" altLang="ko-KR" sz="1350"/>
              <a:t>?</a:t>
            </a:r>
          </a:p>
          <a:p>
            <a:pPr lvl="2">
              <a:defRPr/>
            </a:pPr>
            <a:r>
              <a:rPr lang="ko-KR" altLang="en-US" sz="1350"/>
              <a:t>가장 먼저 들어온 소재를 하역하고 새로운 소재를 적재함</a:t>
            </a:r>
            <a:endParaRPr lang="en-US" altLang="ko-KR" sz="1350"/>
          </a:p>
          <a:p>
            <a:pPr lvl="2">
              <a:defRPr/>
            </a:pPr>
            <a:r>
              <a:rPr lang="ko-KR" altLang="en-US" sz="1350"/>
              <a:t>각</a:t>
            </a:r>
            <a:r>
              <a:rPr lang="en-US" altLang="ko-KR" sz="1350"/>
              <a:t> </a:t>
            </a:r>
            <a:r>
              <a:rPr lang="ko-KR" altLang="en-US" sz="1350"/>
              <a:t>칸의 순서를 개별적인 데이터 레지스터 변수로 관리</a:t>
            </a:r>
            <a:endParaRPr lang="en-US" altLang="ko-KR" sz="135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66F238-67A6-4667-A333-6D49A84466BE}"/>
              </a:ext>
            </a:extLst>
          </p:cNvPr>
          <p:cNvSpPr/>
          <p:nvPr/>
        </p:nvSpPr>
        <p:spPr>
          <a:xfrm>
            <a:off x="2865000" y="4249968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633B1AF-CA26-4BFB-A32C-B640F6C50104}"/>
              </a:ext>
            </a:extLst>
          </p:cNvPr>
          <p:cNvSpPr/>
          <p:nvPr/>
        </p:nvSpPr>
        <p:spPr>
          <a:xfrm>
            <a:off x="2865000" y="3657600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2A4745-D6AF-4BD5-8354-44A4959810FF}"/>
              </a:ext>
            </a:extLst>
          </p:cNvPr>
          <p:cNvSpPr/>
          <p:nvPr/>
        </p:nvSpPr>
        <p:spPr>
          <a:xfrm>
            <a:off x="3943172" y="3914423"/>
            <a:ext cx="540000" cy="3375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B058011-16AD-48FD-BABA-E0A0B97B5B24}"/>
              </a:ext>
            </a:extLst>
          </p:cNvPr>
          <p:cNvSpPr/>
          <p:nvPr/>
        </p:nvSpPr>
        <p:spPr>
          <a:xfrm>
            <a:off x="3943172" y="3324696"/>
            <a:ext cx="540000" cy="337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A51FA39-60B8-4860-8449-EA376D2378F1}"/>
              </a:ext>
            </a:extLst>
          </p:cNvPr>
          <p:cNvSpPr/>
          <p:nvPr/>
        </p:nvSpPr>
        <p:spPr>
          <a:xfrm>
            <a:off x="3134086" y="3322598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/>
              <a:t>2</a:t>
            </a:r>
            <a:endParaRPr lang="ko-KR" altLang="en-US" sz="135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D65ED1C-51D4-4652-AD4D-7466B3F09A58}"/>
              </a:ext>
            </a:extLst>
          </p:cNvPr>
          <p:cNvSpPr/>
          <p:nvPr/>
        </p:nvSpPr>
        <p:spPr>
          <a:xfrm>
            <a:off x="2865000" y="3077159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1B50E4F-1FC8-4D97-AED7-9C93CE034C7A}"/>
              </a:ext>
            </a:extLst>
          </p:cNvPr>
          <p:cNvSpPr/>
          <p:nvPr/>
        </p:nvSpPr>
        <p:spPr>
          <a:xfrm>
            <a:off x="3936602" y="2741614"/>
            <a:ext cx="540000" cy="337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010BE07-D539-4839-8812-FCB031441F7D}"/>
              </a:ext>
            </a:extLst>
          </p:cNvPr>
          <p:cNvSpPr/>
          <p:nvPr/>
        </p:nvSpPr>
        <p:spPr>
          <a:xfrm>
            <a:off x="3134086" y="2742545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/>
              <a:t>3</a:t>
            </a:r>
            <a:endParaRPr lang="ko-KR" altLang="en-US" sz="135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D9CFE15-9C02-4748-A60E-125380662599}"/>
              </a:ext>
            </a:extLst>
          </p:cNvPr>
          <p:cNvSpPr/>
          <p:nvPr/>
        </p:nvSpPr>
        <p:spPr>
          <a:xfrm>
            <a:off x="460793" y="4254564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72765DB-ACE0-45CF-8C11-20E8EEC366BE}"/>
              </a:ext>
            </a:extLst>
          </p:cNvPr>
          <p:cNvSpPr/>
          <p:nvPr/>
        </p:nvSpPr>
        <p:spPr>
          <a:xfrm>
            <a:off x="460793" y="3662196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C496C8B-B956-408B-8B34-B2840D674904}"/>
              </a:ext>
            </a:extLst>
          </p:cNvPr>
          <p:cNvSpPr/>
          <p:nvPr/>
        </p:nvSpPr>
        <p:spPr>
          <a:xfrm>
            <a:off x="1538964" y="3919019"/>
            <a:ext cx="540000" cy="3375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891D5D9-6470-420A-9026-4F225B6431A1}"/>
              </a:ext>
            </a:extLst>
          </p:cNvPr>
          <p:cNvSpPr/>
          <p:nvPr/>
        </p:nvSpPr>
        <p:spPr>
          <a:xfrm>
            <a:off x="723309" y="3918821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/>
              <a:t>1</a:t>
            </a:r>
            <a:endParaRPr lang="ko-KR" altLang="en-US" sz="135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9DB4F21-D3DF-4235-9556-80005455D29C}"/>
              </a:ext>
            </a:extLst>
          </p:cNvPr>
          <p:cNvSpPr/>
          <p:nvPr/>
        </p:nvSpPr>
        <p:spPr>
          <a:xfrm>
            <a:off x="1538964" y="3329292"/>
            <a:ext cx="540000" cy="337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B34F84F-CDF1-472E-9EB9-03FC816F3002}"/>
              </a:ext>
            </a:extLst>
          </p:cNvPr>
          <p:cNvSpPr/>
          <p:nvPr/>
        </p:nvSpPr>
        <p:spPr>
          <a:xfrm>
            <a:off x="729878" y="3327194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/>
              <a:t>2</a:t>
            </a:r>
            <a:endParaRPr lang="ko-KR" altLang="en-US" sz="135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8AF2B03-6AEB-4A96-A74D-8EAE763AE97E}"/>
              </a:ext>
            </a:extLst>
          </p:cNvPr>
          <p:cNvSpPr/>
          <p:nvPr/>
        </p:nvSpPr>
        <p:spPr>
          <a:xfrm>
            <a:off x="460793" y="3081755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AD18F97-50E6-490D-8FC8-EE5287D658E1}"/>
              </a:ext>
            </a:extLst>
          </p:cNvPr>
          <p:cNvSpPr/>
          <p:nvPr/>
        </p:nvSpPr>
        <p:spPr>
          <a:xfrm>
            <a:off x="1532395" y="2746210"/>
            <a:ext cx="540000" cy="337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A94CC18-907E-412D-B922-62C23A4A01C5}"/>
              </a:ext>
            </a:extLst>
          </p:cNvPr>
          <p:cNvSpPr/>
          <p:nvPr/>
        </p:nvSpPr>
        <p:spPr>
          <a:xfrm>
            <a:off x="729878" y="2747141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/>
              <a:t>3</a:t>
            </a:r>
            <a:endParaRPr lang="ko-KR" altLang="en-US" sz="135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D1B85CB-8DE3-4220-A3BC-54DDF1121D25}"/>
              </a:ext>
            </a:extLst>
          </p:cNvPr>
          <p:cNvSpPr/>
          <p:nvPr/>
        </p:nvSpPr>
        <p:spPr>
          <a:xfrm>
            <a:off x="5253326" y="4251537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FDF9FB8-E7CB-47E9-B07E-85F97DCE66C0}"/>
              </a:ext>
            </a:extLst>
          </p:cNvPr>
          <p:cNvSpPr/>
          <p:nvPr/>
        </p:nvSpPr>
        <p:spPr>
          <a:xfrm>
            <a:off x="5253326" y="3659169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7D3791A-EADD-4C25-908F-43BBDAA89B75}"/>
              </a:ext>
            </a:extLst>
          </p:cNvPr>
          <p:cNvSpPr/>
          <p:nvPr/>
        </p:nvSpPr>
        <p:spPr>
          <a:xfrm>
            <a:off x="6331498" y="3916043"/>
            <a:ext cx="540000" cy="3375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52A520D-7AC3-44AE-933C-718A94E2A342}"/>
              </a:ext>
            </a:extLst>
          </p:cNvPr>
          <p:cNvSpPr/>
          <p:nvPr/>
        </p:nvSpPr>
        <p:spPr>
          <a:xfrm>
            <a:off x="5515843" y="3915794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>
                <a:solidFill>
                  <a:srgbClr val="FF0000"/>
                </a:solidFill>
              </a:rPr>
              <a:t>4</a:t>
            </a:r>
            <a:endParaRPr lang="ko-KR" altLang="en-US" sz="1350">
              <a:solidFill>
                <a:srgbClr val="FF0000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BAFDF64-7535-4A77-9A0B-412F07D804B0}"/>
              </a:ext>
            </a:extLst>
          </p:cNvPr>
          <p:cNvSpPr/>
          <p:nvPr/>
        </p:nvSpPr>
        <p:spPr>
          <a:xfrm>
            <a:off x="6331498" y="3326265"/>
            <a:ext cx="540000" cy="337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D8E138F-3543-4E2D-9D9B-B6078402E6A7}"/>
              </a:ext>
            </a:extLst>
          </p:cNvPr>
          <p:cNvSpPr/>
          <p:nvPr/>
        </p:nvSpPr>
        <p:spPr>
          <a:xfrm>
            <a:off x="5522412" y="3324218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/>
              <a:t>2</a:t>
            </a:r>
            <a:endParaRPr lang="ko-KR" altLang="en-US" sz="135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6574BAB-93F7-4FD0-A358-C8CDB1C69424}"/>
              </a:ext>
            </a:extLst>
          </p:cNvPr>
          <p:cNvSpPr/>
          <p:nvPr/>
        </p:nvSpPr>
        <p:spPr>
          <a:xfrm>
            <a:off x="5253326" y="3078728"/>
            <a:ext cx="1890000" cy="13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435879A-2454-4991-8A84-9AEA313AC742}"/>
              </a:ext>
            </a:extLst>
          </p:cNvPr>
          <p:cNvSpPr/>
          <p:nvPr/>
        </p:nvSpPr>
        <p:spPr>
          <a:xfrm>
            <a:off x="6324929" y="2743183"/>
            <a:ext cx="540000" cy="337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AFE40B1-C497-4926-8A65-17BECCF710A9}"/>
              </a:ext>
            </a:extLst>
          </p:cNvPr>
          <p:cNvSpPr/>
          <p:nvPr/>
        </p:nvSpPr>
        <p:spPr>
          <a:xfrm>
            <a:off x="5522412" y="2738201"/>
            <a:ext cx="540000" cy="33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/>
              <a:t>3</a:t>
            </a:r>
            <a:endParaRPr lang="ko-KR" altLang="en-US" sz="135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5BF7D2E-4248-4EFA-B152-962BBC3720B0}"/>
              </a:ext>
            </a:extLst>
          </p:cNvPr>
          <p:cNvSpPr/>
          <p:nvPr/>
        </p:nvSpPr>
        <p:spPr>
          <a:xfrm>
            <a:off x="3134086" y="3915794"/>
            <a:ext cx="540000" cy="3375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>
                <a:solidFill>
                  <a:schemeClr val="tx1"/>
                </a:solidFill>
              </a:rPr>
              <a:t>하역</a:t>
            </a:r>
          </a:p>
        </p:txBody>
      </p:sp>
      <p:sp>
        <p:nvSpPr>
          <p:cNvPr id="51" name="화살표: 오른쪽 50">
            <a:extLst>
              <a:ext uri="{FF2B5EF4-FFF2-40B4-BE49-F238E27FC236}">
                <a16:creationId xmlns:a16="http://schemas.microsoft.com/office/drawing/2014/main" id="{96E74E7E-95F5-4507-954E-37EA79009BB8}"/>
              </a:ext>
            </a:extLst>
          </p:cNvPr>
          <p:cNvSpPr/>
          <p:nvPr/>
        </p:nvSpPr>
        <p:spPr>
          <a:xfrm>
            <a:off x="2501255" y="3590100"/>
            <a:ext cx="270000" cy="270000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52" name="화살표: 오른쪽 51">
            <a:extLst>
              <a:ext uri="{FF2B5EF4-FFF2-40B4-BE49-F238E27FC236}">
                <a16:creationId xmlns:a16="http://schemas.microsoft.com/office/drawing/2014/main" id="{69E82957-F5EA-4730-BA72-CBFA334194AE}"/>
              </a:ext>
            </a:extLst>
          </p:cNvPr>
          <p:cNvSpPr/>
          <p:nvPr/>
        </p:nvSpPr>
        <p:spPr>
          <a:xfrm>
            <a:off x="4901777" y="3590100"/>
            <a:ext cx="270000" cy="270000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54" name="제목 53">
            <a:extLst>
              <a:ext uri="{FF2B5EF4-FFF2-40B4-BE49-F238E27FC236}">
                <a16:creationId xmlns:a16="http://schemas.microsoft.com/office/drawing/2014/main" id="{B7A2E299-BF8A-4D03-B738-D26C6762A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3501275586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테마1">
  <a:themeElements>
    <a:clrScheme name="진홍색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원본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SimSun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MS PGothic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원본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64161</TotalTime>
  <Words>1216</Words>
  <Application>Microsoft Office PowerPoint</Application>
  <PresentationFormat>사용자 지정</PresentationFormat>
  <Paragraphs>277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4" baseType="lpstr">
      <vt:lpstr>돋움</vt:lpstr>
      <vt:lpstr>맑은 고딕</vt:lpstr>
      <vt:lpstr>Arial</vt:lpstr>
      <vt:lpstr>Bookman Old Style</vt:lpstr>
      <vt:lpstr>Calibri</vt:lpstr>
      <vt:lpstr>Gill Sans MT</vt:lpstr>
      <vt:lpstr>Wingdings</vt:lpstr>
      <vt:lpstr>Wingdings 3</vt:lpstr>
      <vt:lpstr>테마1</vt:lpstr>
      <vt:lpstr>PLC 프로그래밍  미니 프로젝트</vt:lpstr>
      <vt:lpstr>발표 목차</vt:lpstr>
      <vt:lpstr>프로젝트 개요</vt:lpstr>
      <vt:lpstr>프로젝트 개요</vt:lpstr>
      <vt:lpstr>시스템 아키텍처</vt:lpstr>
      <vt:lpstr>기본 동작 설명</vt:lpstr>
      <vt:lpstr>기본 동작 설명</vt:lpstr>
      <vt:lpstr>기본 동작 설명</vt:lpstr>
      <vt:lpstr>응용 동작 설명</vt:lpstr>
      <vt:lpstr>응용 동작 설명</vt:lpstr>
      <vt:lpstr>기본 동작 설명</vt:lpstr>
      <vt:lpstr>응용 동작 설명</vt:lpstr>
      <vt:lpstr>응용 동작 설명</vt:lpstr>
      <vt:lpstr>응용 동작 설명</vt:lpstr>
      <vt:lpstr>응용 동작 설명</vt:lpstr>
      <vt:lpstr>HMI 작화 구성</vt:lpstr>
      <vt:lpstr>HMI 작화 구성</vt:lpstr>
      <vt:lpstr>HMI 작화 구성</vt:lpstr>
      <vt:lpstr>HMI 작화 구성</vt:lpstr>
      <vt:lpstr>HMI 작화 구성</vt:lpstr>
      <vt:lpstr>HMI 작화 구성</vt:lpstr>
      <vt:lpstr>부가 기능 설명</vt:lpstr>
      <vt:lpstr>부가 기능 설명</vt:lpstr>
      <vt:lpstr>프로젝트 고찰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KCS 2017</dc:title>
  <dc:creator>KyuSik Kim</dc:creator>
  <cp:lastModifiedBy>최민석</cp:lastModifiedBy>
  <cp:revision>6711</cp:revision>
  <dcterms:created xsi:type="dcterms:W3CDTF">2010-10-21T10:03:06Z</dcterms:created>
  <dcterms:modified xsi:type="dcterms:W3CDTF">2026-02-08T07:10:43Z</dcterms:modified>
  <cp:version/>
</cp:coreProperties>
</file>

<file path=docProps/thumbnail.jpeg>
</file>